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97" r:id="rId4"/>
    <p:sldId id="298" r:id="rId5"/>
    <p:sldId id="299" r:id="rId6"/>
    <p:sldId id="326" r:id="rId7"/>
    <p:sldId id="300" r:id="rId8"/>
    <p:sldId id="301" r:id="rId9"/>
    <p:sldId id="257" r:id="rId10"/>
    <p:sldId id="258" r:id="rId11"/>
    <p:sldId id="259" r:id="rId12"/>
    <p:sldId id="322" r:id="rId13"/>
    <p:sldId id="319" r:id="rId14"/>
    <p:sldId id="320" r:id="rId15"/>
    <p:sldId id="321" r:id="rId16"/>
    <p:sldId id="340" r:id="rId17"/>
    <p:sldId id="323" r:id="rId18"/>
    <p:sldId id="324" r:id="rId19"/>
    <p:sldId id="341" r:id="rId20"/>
    <p:sldId id="325" r:id="rId21"/>
    <p:sldId id="327" r:id="rId22"/>
    <p:sldId id="328" r:id="rId23"/>
    <p:sldId id="329" r:id="rId24"/>
    <p:sldId id="330" r:id="rId25"/>
    <p:sldId id="331" r:id="rId26"/>
    <p:sldId id="342" r:id="rId27"/>
    <p:sldId id="345" r:id="rId28"/>
    <p:sldId id="346" r:id="rId29"/>
    <p:sldId id="347" r:id="rId30"/>
    <p:sldId id="348" r:id="rId31"/>
    <p:sldId id="349" r:id="rId32"/>
    <p:sldId id="350" r:id="rId33"/>
    <p:sldId id="332" r:id="rId34"/>
    <p:sldId id="333" r:id="rId35"/>
    <p:sldId id="334" r:id="rId36"/>
    <p:sldId id="343" r:id="rId37"/>
    <p:sldId id="335" r:id="rId38"/>
    <p:sldId id="336" r:id="rId39"/>
    <p:sldId id="337" r:id="rId40"/>
    <p:sldId id="338" r:id="rId41"/>
    <p:sldId id="339" r:id="rId42"/>
    <p:sldId id="34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1DB3-2164-A522-1AB3-D3A6B779E1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7044AA-59FB-E89D-501F-9C50BBF57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B6C13A5-0EBE-3906-A4C1-3C4949CC898F}"/>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F79DAEDE-6084-B420-CFCC-8198B6D89A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85D89E-F242-0DFB-F836-E42BCD045EEE}"/>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2602987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1FB0-2271-657A-64EF-3695A018ECB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E3869A-BC85-9525-6893-0643DDA05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9DF425-22F1-0931-363E-8C2E191B197D}"/>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F5359F96-90AC-6008-76FC-ADA110F7AD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D8363B-FA86-0AE1-D062-F7D3B81F0001}"/>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249557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460842-A8A2-8BDD-4168-4AB19C32FD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886DA2-3E07-2271-70E1-78E4F049C8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492500-E078-7E15-3D30-4A9963C4B47B}"/>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EBD10EAB-97AA-B606-238F-2BD740F495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E29E5D-D82D-398D-F987-BCBD26B8A5CB}"/>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427639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9458384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210D-87D5-3018-C57D-4E18CDE04C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162C3D-592E-2BD5-5128-FA94F2458C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320BEF-2B63-42FD-E4F2-4E16AD29990E}"/>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26AD09BB-5DE0-14BD-BC92-036DA9CE8D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1522EA-994C-9F1F-2259-0290FB334915}"/>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2428199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5BB-2D52-399C-49F5-F20B1A0C11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7959C6C-CC98-F39A-3302-3A020785EE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1A473-E296-EC6E-224A-908450A975B3}"/>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72CFF22B-484E-173D-AAE0-663B70A5D6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CCBA2B-9244-EDBF-54AF-29F4707F8355}"/>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1520912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927F-B64F-E26E-AB6F-FEF56D337B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A643C4-6735-EAB2-B064-D6CE3C5887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018D3-1D85-0772-3C2C-1CA9FE74AA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E3AD61-CF20-4D0E-88E3-B66CDDBBC3D8}"/>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6" name="Footer Placeholder 5">
            <a:extLst>
              <a:ext uri="{FF2B5EF4-FFF2-40B4-BE49-F238E27FC236}">
                <a16:creationId xmlns:a16="http://schemas.microsoft.com/office/drawing/2014/main" id="{ACD9550A-889A-F2B7-5D4B-89084ABD3F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EB777C-27CA-BFE8-00AE-F63D1F30C7A6}"/>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74249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A479-3F1C-2AFC-9776-19131EBE77B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A55541-A232-ADE4-C2AF-D50FD769A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D1977F-0D44-7836-EEDD-374336AD28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002A22A-EA9A-9075-7356-37E063572D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55F52B-788A-0FD5-A7C0-5C0EFA131F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129672-0246-9B61-C0B0-7C5BD85AD19C}"/>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8" name="Footer Placeholder 7">
            <a:extLst>
              <a:ext uri="{FF2B5EF4-FFF2-40B4-BE49-F238E27FC236}">
                <a16:creationId xmlns:a16="http://schemas.microsoft.com/office/drawing/2014/main" id="{8B5297E7-5AEB-F30E-B233-A558405BC58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A7421B-DAC7-C7C1-FE5A-2F454F984B0F}"/>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15007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43B0-F505-2F55-525E-1B4DF1BB0B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ED6BD36-F662-D6AA-27A7-6B33F6A4B5FF}"/>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4" name="Footer Placeholder 3">
            <a:extLst>
              <a:ext uri="{FF2B5EF4-FFF2-40B4-BE49-F238E27FC236}">
                <a16:creationId xmlns:a16="http://schemas.microsoft.com/office/drawing/2014/main" id="{8BCDC26F-21E9-CB79-FC47-9C64059501C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8E55F9-2AE3-0DBF-A809-60C9F4F88798}"/>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388684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E1D552-FEC4-BDEF-742A-72905C2AE9BA}"/>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3" name="Footer Placeholder 2">
            <a:extLst>
              <a:ext uri="{FF2B5EF4-FFF2-40B4-BE49-F238E27FC236}">
                <a16:creationId xmlns:a16="http://schemas.microsoft.com/office/drawing/2014/main" id="{595ACD66-DBA5-0E8A-927F-6D5D1CF6E35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F48FF06-9E10-13F0-FAAD-58267558FC47}"/>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2023854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43D4-93F1-04FD-DCCC-34B9E3D0B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FB2EE0-0907-F126-8681-00E4409812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7295FF2-3791-38B8-6B6E-485A178027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DBC2FE-843E-4C4C-9D9F-E19B67CCE704}"/>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6" name="Footer Placeholder 5">
            <a:extLst>
              <a:ext uri="{FF2B5EF4-FFF2-40B4-BE49-F238E27FC236}">
                <a16:creationId xmlns:a16="http://schemas.microsoft.com/office/drawing/2014/main" id="{05624821-DB39-4714-3C7C-5CCD0F2C0A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AC5F493-BF7E-8BEB-46A3-DE0C6DCB768C}"/>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309478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AFE1-4E04-49F4-4CD4-6A00DD299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221646-B883-18B6-E7A8-2C053B1AAD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477DE8-7F87-EB81-BD7B-B742CF2F4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4D262-AAB1-5AFB-F5FE-7DA8B65F843B}"/>
              </a:ext>
            </a:extLst>
          </p:cNvPr>
          <p:cNvSpPr>
            <a:spLocks noGrp="1"/>
          </p:cNvSpPr>
          <p:nvPr>
            <p:ph type="dt" sz="half" idx="10"/>
          </p:nvPr>
        </p:nvSpPr>
        <p:spPr/>
        <p:txBody>
          <a:bodyPr/>
          <a:lstStyle/>
          <a:p>
            <a:fld id="{B7DF3982-2513-411C-82D6-D5ACDE8F77D9}" type="datetimeFigureOut">
              <a:rPr lang="en-IN" smtClean="0"/>
              <a:t>05-08-2023</a:t>
            </a:fld>
            <a:endParaRPr lang="en-IN"/>
          </a:p>
        </p:txBody>
      </p:sp>
      <p:sp>
        <p:nvSpPr>
          <p:cNvPr id="6" name="Footer Placeholder 5">
            <a:extLst>
              <a:ext uri="{FF2B5EF4-FFF2-40B4-BE49-F238E27FC236}">
                <a16:creationId xmlns:a16="http://schemas.microsoft.com/office/drawing/2014/main" id="{38C07558-65C0-4F27-E19D-387C27B680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9439CF-4568-533C-EB97-EE9746825469}"/>
              </a:ext>
            </a:extLst>
          </p:cNvPr>
          <p:cNvSpPr>
            <a:spLocks noGrp="1"/>
          </p:cNvSpPr>
          <p:nvPr>
            <p:ph type="sldNum" sz="quarter" idx="12"/>
          </p:nvPr>
        </p:nvSpPr>
        <p:spPr/>
        <p:txBody>
          <a:bodyPr/>
          <a:lstStyle/>
          <a:p>
            <a:fld id="{D81D7840-79A9-4FF3-9F46-0B78AB112717}" type="slidenum">
              <a:rPr lang="en-IN" smtClean="0"/>
              <a:t>‹#›</a:t>
            </a:fld>
            <a:endParaRPr lang="en-IN"/>
          </a:p>
        </p:txBody>
      </p:sp>
    </p:spTree>
    <p:extLst>
      <p:ext uri="{BB962C8B-B14F-4D97-AF65-F5344CB8AC3E}">
        <p14:creationId xmlns:p14="http://schemas.microsoft.com/office/powerpoint/2010/main" val="731961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F29891-F32B-8450-810D-76872ED0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F535C1-D664-2C2D-7E22-0AAE5C125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8FA72D-D282-F123-CE03-1E55EA4AE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F3982-2513-411C-82D6-D5ACDE8F77D9}" type="datetimeFigureOut">
              <a:rPr lang="en-IN" smtClean="0"/>
              <a:t>05-08-2023</a:t>
            </a:fld>
            <a:endParaRPr lang="en-IN"/>
          </a:p>
        </p:txBody>
      </p:sp>
      <p:sp>
        <p:nvSpPr>
          <p:cNvPr id="5" name="Footer Placeholder 4">
            <a:extLst>
              <a:ext uri="{FF2B5EF4-FFF2-40B4-BE49-F238E27FC236}">
                <a16:creationId xmlns:a16="http://schemas.microsoft.com/office/drawing/2014/main" id="{025AC414-CC46-E7CF-241B-8F4B6963A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46CBE9-8DD6-EDB8-F93F-03773BF365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D7840-79A9-4FF3-9F46-0B78AB112717}" type="slidenum">
              <a:rPr lang="en-IN" smtClean="0"/>
              <a:t>‹#›</a:t>
            </a:fld>
            <a:endParaRPr lang="en-IN"/>
          </a:p>
        </p:txBody>
      </p:sp>
    </p:spTree>
    <p:extLst>
      <p:ext uri="{BB962C8B-B14F-4D97-AF65-F5344CB8AC3E}">
        <p14:creationId xmlns:p14="http://schemas.microsoft.com/office/powerpoint/2010/main" val="21245830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2.xml"/><Relationship Id="rId5" Type="http://schemas.openxmlformats.org/officeDocument/2006/relationships/image" Target="../media/image24.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42A2-6FCC-2E4F-8565-A589F9BCD852}"/>
              </a:ext>
            </a:extLst>
          </p:cNvPr>
          <p:cNvSpPr>
            <a:spLocks noGrp="1"/>
          </p:cNvSpPr>
          <p:nvPr>
            <p:ph type="ctrTitle"/>
          </p:nvPr>
        </p:nvSpPr>
        <p:spPr/>
        <p:txBody>
          <a:bodyPr/>
          <a:lstStyle/>
          <a:p>
            <a:r>
              <a:rPr lang="en-US" dirty="0"/>
              <a:t>ALL AUGMENTATIONS WHICH WORKED ON</a:t>
            </a:r>
            <a:endParaRPr lang="en-IN" dirty="0"/>
          </a:p>
        </p:txBody>
      </p:sp>
    </p:spTree>
    <p:extLst>
      <p:ext uri="{BB962C8B-B14F-4D97-AF65-F5344CB8AC3E}">
        <p14:creationId xmlns:p14="http://schemas.microsoft.com/office/powerpoint/2010/main" val="1383605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564FB5-FF48-ED71-17EA-D00F8A25880B}"/>
              </a:ext>
            </a:extLst>
          </p:cNvPr>
          <p:cNvPicPr>
            <a:picLocks noChangeAspect="1"/>
          </p:cNvPicPr>
          <p:nvPr/>
        </p:nvPicPr>
        <p:blipFill>
          <a:blip r:embed="rId2"/>
          <a:stretch>
            <a:fillRect/>
          </a:stretch>
        </p:blipFill>
        <p:spPr>
          <a:xfrm>
            <a:off x="913612" y="1668544"/>
            <a:ext cx="3019204" cy="3019204"/>
          </a:xfrm>
          <a:prstGeom prst="rect">
            <a:avLst/>
          </a:prstGeom>
        </p:spPr>
      </p:pic>
      <p:pic>
        <p:nvPicPr>
          <p:cNvPr id="11" name="Picture 10">
            <a:extLst>
              <a:ext uri="{FF2B5EF4-FFF2-40B4-BE49-F238E27FC236}">
                <a16:creationId xmlns:a16="http://schemas.microsoft.com/office/drawing/2014/main" id="{16C1D993-135B-6E98-864F-501F517257D6}"/>
              </a:ext>
            </a:extLst>
          </p:cNvPr>
          <p:cNvPicPr>
            <a:picLocks noChangeAspect="1"/>
          </p:cNvPicPr>
          <p:nvPr/>
        </p:nvPicPr>
        <p:blipFill>
          <a:blip r:embed="rId3"/>
          <a:stretch>
            <a:fillRect/>
          </a:stretch>
        </p:blipFill>
        <p:spPr>
          <a:xfrm>
            <a:off x="4751108" y="1668544"/>
            <a:ext cx="3105261" cy="3019204"/>
          </a:xfrm>
          <a:prstGeom prst="rect">
            <a:avLst/>
          </a:prstGeom>
        </p:spPr>
      </p:pic>
      <p:pic>
        <p:nvPicPr>
          <p:cNvPr id="13" name="Picture 12">
            <a:extLst>
              <a:ext uri="{FF2B5EF4-FFF2-40B4-BE49-F238E27FC236}">
                <a16:creationId xmlns:a16="http://schemas.microsoft.com/office/drawing/2014/main" id="{38CA9318-5AF8-C398-2D41-459786CF7A09}"/>
              </a:ext>
            </a:extLst>
          </p:cNvPr>
          <p:cNvPicPr>
            <a:picLocks noChangeAspect="1"/>
          </p:cNvPicPr>
          <p:nvPr/>
        </p:nvPicPr>
        <p:blipFill>
          <a:blip r:embed="rId4"/>
          <a:stretch>
            <a:fillRect/>
          </a:stretch>
        </p:blipFill>
        <p:spPr>
          <a:xfrm>
            <a:off x="8682356" y="1668544"/>
            <a:ext cx="3025768" cy="3019205"/>
          </a:xfrm>
          <a:prstGeom prst="rect">
            <a:avLst/>
          </a:prstGeom>
        </p:spPr>
      </p:pic>
      <p:sp>
        <p:nvSpPr>
          <p:cNvPr id="14" name="TextBox 13">
            <a:extLst>
              <a:ext uri="{FF2B5EF4-FFF2-40B4-BE49-F238E27FC236}">
                <a16:creationId xmlns:a16="http://schemas.microsoft.com/office/drawing/2014/main" id="{39DA7039-6B9F-9DA0-16C2-FDACE554E225}"/>
              </a:ext>
            </a:extLst>
          </p:cNvPr>
          <p:cNvSpPr txBox="1"/>
          <p:nvPr/>
        </p:nvSpPr>
        <p:spPr>
          <a:xfrm>
            <a:off x="913612" y="5005633"/>
            <a:ext cx="3019204" cy="367645"/>
          </a:xfrm>
          <a:prstGeom prst="rect">
            <a:avLst/>
          </a:prstGeom>
          <a:noFill/>
        </p:spPr>
        <p:txBody>
          <a:bodyPr wrap="square" rtlCol="0">
            <a:spAutoFit/>
          </a:bodyPr>
          <a:lstStyle/>
          <a:p>
            <a:pPr algn="ctr"/>
            <a:r>
              <a:rPr lang="en-US" dirty="0"/>
              <a:t>Original Image</a:t>
            </a:r>
            <a:endParaRPr lang="en-IN" dirty="0"/>
          </a:p>
        </p:txBody>
      </p:sp>
      <p:sp>
        <p:nvSpPr>
          <p:cNvPr id="15" name="TextBox 14">
            <a:extLst>
              <a:ext uri="{FF2B5EF4-FFF2-40B4-BE49-F238E27FC236}">
                <a16:creationId xmlns:a16="http://schemas.microsoft.com/office/drawing/2014/main" id="{5B734C09-3294-619B-B92A-A00233634A49}"/>
              </a:ext>
            </a:extLst>
          </p:cNvPr>
          <p:cNvSpPr txBox="1"/>
          <p:nvPr/>
        </p:nvSpPr>
        <p:spPr>
          <a:xfrm>
            <a:off x="4789599" y="4988347"/>
            <a:ext cx="3019204" cy="367645"/>
          </a:xfrm>
          <a:prstGeom prst="rect">
            <a:avLst/>
          </a:prstGeom>
          <a:noFill/>
        </p:spPr>
        <p:txBody>
          <a:bodyPr wrap="square" rtlCol="0">
            <a:spAutoFit/>
          </a:bodyPr>
          <a:lstStyle/>
          <a:p>
            <a:pPr algn="ctr"/>
            <a:r>
              <a:rPr lang="en-US" dirty="0"/>
              <a:t>Feature Map</a:t>
            </a:r>
            <a:endParaRPr lang="en-IN" dirty="0"/>
          </a:p>
        </p:txBody>
      </p:sp>
      <p:sp>
        <p:nvSpPr>
          <p:cNvPr id="16" name="TextBox 15">
            <a:extLst>
              <a:ext uri="{FF2B5EF4-FFF2-40B4-BE49-F238E27FC236}">
                <a16:creationId xmlns:a16="http://schemas.microsoft.com/office/drawing/2014/main" id="{B2C38490-1447-EE73-7A7F-CBF802BF96E2}"/>
              </a:ext>
            </a:extLst>
          </p:cNvPr>
          <p:cNvSpPr txBox="1"/>
          <p:nvPr/>
        </p:nvSpPr>
        <p:spPr>
          <a:xfrm>
            <a:off x="8664015" y="4922362"/>
            <a:ext cx="3019204" cy="646331"/>
          </a:xfrm>
          <a:prstGeom prst="rect">
            <a:avLst/>
          </a:prstGeom>
          <a:noFill/>
        </p:spPr>
        <p:txBody>
          <a:bodyPr wrap="square" rtlCol="0">
            <a:spAutoFit/>
          </a:bodyPr>
          <a:lstStyle/>
          <a:p>
            <a:pPr algn="ctr"/>
            <a:r>
              <a:rPr lang="en-US" dirty="0"/>
              <a:t>Suppressed two top activation regions</a:t>
            </a:r>
            <a:endParaRPr lang="en-IN" dirty="0"/>
          </a:p>
        </p:txBody>
      </p:sp>
    </p:spTree>
    <p:extLst>
      <p:ext uri="{BB962C8B-B14F-4D97-AF65-F5344CB8AC3E}">
        <p14:creationId xmlns:p14="http://schemas.microsoft.com/office/powerpoint/2010/main" val="2546496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109970539"/>
              </p:ext>
            </p:extLst>
          </p:nvPr>
        </p:nvGraphicFramePr>
        <p:xfrm>
          <a:off x="950011" y="1473811"/>
          <a:ext cx="10343300" cy="4559343"/>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US" dirty="0"/>
                        <a:t>Dynamic Augmentation technique. Means, the changes are made to the original data based on the current model’s understanding.</a:t>
                      </a:r>
                      <a:endParaRPr lang="en-IN" dirty="0"/>
                    </a:p>
                  </a:txBody>
                  <a:tcPr/>
                </a:tc>
                <a:tc>
                  <a:txBody>
                    <a:bodyPr/>
                    <a:lstStyle/>
                    <a:p>
                      <a:r>
                        <a:rPr lang="en-US" dirty="0"/>
                        <a:t>If the model already learned the features then this technique produces no effect.</a:t>
                      </a:r>
                      <a:endParaRPr lang="en-IN" dirty="0"/>
                    </a:p>
                  </a:txBody>
                  <a:tcPr/>
                </a:tc>
                <a:extLst>
                  <a:ext uri="{0D108BD9-81ED-4DB2-BD59-A6C34878D82A}">
                    <a16:rowId xmlns:a16="http://schemas.microsoft.com/office/drawing/2014/main" val="1517853741"/>
                  </a:ext>
                </a:extLst>
              </a:tr>
              <a:tr h="1110530">
                <a:tc>
                  <a:txBody>
                    <a:bodyPr/>
                    <a:lstStyle/>
                    <a:p>
                      <a:r>
                        <a:rPr lang="en-US" dirty="0"/>
                        <a:t>No wastage of resources as we are teaching the model which it did not know.</a:t>
                      </a:r>
                      <a:endParaRPr lang="en-IN" dirty="0"/>
                    </a:p>
                  </a:txBody>
                  <a:tcPr/>
                </a:tc>
                <a:tc>
                  <a:txBody>
                    <a:bodyPr/>
                    <a:lstStyle/>
                    <a:p>
                      <a:r>
                        <a:rPr lang="en-US" dirty="0"/>
                        <a:t>If the subject is very small </a:t>
                      </a:r>
                      <a:r>
                        <a:rPr lang="en-US" dirty="0" err="1"/>
                        <a:t>i.e</a:t>
                      </a:r>
                      <a:r>
                        <a:rPr lang="en-US" dirty="0"/>
                        <a:t> less than the size of the suppression circle, it produces images with no subject. This can reduce the model’s performance.</a:t>
                      </a:r>
                      <a:endParaRPr lang="en-IN" dirty="0"/>
                    </a:p>
                  </a:txBody>
                  <a:tcPr/>
                </a:tc>
                <a:extLst>
                  <a:ext uri="{0D108BD9-81ED-4DB2-BD59-A6C34878D82A}">
                    <a16:rowId xmlns:a16="http://schemas.microsoft.com/office/drawing/2014/main" val="3358414877"/>
                  </a:ext>
                </a:extLst>
              </a:tr>
              <a:tr h="1110530">
                <a:tc>
                  <a:txBody>
                    <a:bodyPr/>
                    <a:lstStyle/>
                    <a:p>
                      <a:r>
                        <a:rPr lang="en-US" dirty="0"/>
                        <a:t>Improves the feature representation of the image. This reduces the black box effect of the neural network.</a:t>
                      </a:r>
                      <a:endParaRPr lang="en-IN" dirty="0"/>
                    </a:p>
                  </a:txBody>
                  <a:tcPr/>
                </a:tc>
                <a:tc>
                  <a:txBody>
                    <a:bodyPr/>
                    <a:lstStyle/>
                    <a:p>
                      <a:r>
                        <a:rPr lang="en-US" dirty="0"/>
                        <a:t>We need to have a base model in order to apply this technique.</a:t>
                      </a:r>
                      <a:endParaRPr lang="en-IN" dirty="0"/>
                    </a:p>
                  </a:txBody>
                  <a:tcPr/>
                </a:tc>
                <a:extLst>
                  <a:ext uri="{0D108BD9-81ED-4DB2-BD59-A6C34878D82A}">
                    <a16:rowId xmlns:a16="http://schemas.microsoft.com/office/drawing/2014/main" val="3232608168"/>
                  </a:ext>
                </a:extLst>
              </a:tr>
              <a:tr h="777371">
                <a:tc>
                  <a:txBody>
                    <a:bodyPr/>
                    <a:lstStyle/>
                    <a:p>
                      <a:r>
                        <a:rPr lang="en-US" dirty="0"/>
                        <a:t>It also creates the effect of occlusion. Due to that, it improves the inference mechanism of the model.</a:t>
                      </a:r>
                      <a:endParaRPr lang="en-IN" dirty="0"/>
                    </a:p>
                  </a:txBody>
                  <a:tcPr/>
                </a:tc>
                <a:tc>
                  <a:txBody>
                    <a:bodyPr/>
                    <a:lstStyle/>
                    <a:p>
                      <a:r>
                        <a:rPr lang="en-US" dirty="0"/>
                        <a:t>If the model is deeper, the time and resource consumption for the data generation will be high.</a:t>
                      </a:r>
                      <a:endParaRPr lang="en-IN" dirty="0"/>
                    </a:p>
                  </a:txBody>
                  <a:tcPr/>
                </a:tc>
                <a:extLst>
                  <a:ext uri="{0D108BD9-81ED-4DB2-BD59-A6C34878D82A}">
                    <a16:rowId xmlns:a16="http://schemas.microsoft.com/office/drawing/2014/main" val="3360545608"/>
                  </a:ext>
                </a:extLst>
              </a:tr>
            </a:tbl>
          </a:graphicData>
        </a:graphic>
      </p:graphicFrame>
    </p:spTree>
    <p:extLst>
      <p:ext uri="{BB962C8B-B14F-4D97-AF65-F5344CB8AC3E}">
        <p14:creationId xmlns:p14="http://schemas.microsoft.com/office/powerpoint/2010/main" val="259605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FF30-283B-B565-9247-F13AA8539786}"/>
              </a:ext>
            </a:extLst>
          </p:cNvPr>
          <p:cNvSpPr>
            <a:spLocks noGrp="1"/>
          </p:cNvSpPr>
          <p:nvPr>
            <p:ph type="title"/>
          </p:nvPr>
        </p:nvSpPr>
        <p:spPr>
          <a:xfrm>
            <a:off x="838200" y="242575"/>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ADAPTIVE COLOR SCHEME</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B2443F-E047-4DE1-1ECC-F33D0C862BFB}"/>
              </a:ext>
            </a:extLst>
          </p:cNvPr>
          <p:cNvSpPr>
            <a:spLocks noGrp="1"/>
          </p:cNvSpPr>
          <p:nvPr>
            <p:ph idx="1"/>
          </p:nvPr>
        </p:nvSpPr>
        <p:spPr>
          <a:xfrm>
            <a:off x="838200" y="1423448"/>
            <a:ext cx="10515600" cy="5156462"/>
          </a:xfrm>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Here, the idea is to find the color shades of an image such that, they have more impact on the model’s learning. In Adaptive color scheme, we will analyze histogram of every image and find the top shades which are not at all present in the image and apply that shade on the image.</a:t>
            </a:r>
          </a:p>
          <a:p>
            <a:pPr marL="0" indent="0">
              <a:lnSpc>
                <a:spcPct val="150000"/>
              </a:lnSpc>
              <a:buNone/>
            </a:pPr>
            <a:r>
              <a:rPr lang="en-US" sz="2400" dirty="0">
                <a:latin typeface="Times New Roman" panose="02020603050405020304" pitchFamily="18" charset="0"/>
                <a:cs typeface="Times New Roman" panose="02020603050405020304" pitchFamily="18" charset="0"/>
              </a:rPr>
              <a:t>This is an efficient technique to improve the model’s invariance to colors. Rather than providing every shade, we are providing the shades which are not at all learned by the model.</a:t>
            </a:r>
          </a:p>
        </p:txBody>
      </p:sp>
    </p:spTree>
    <p:extLst>
      <p:ext uri="{BB962C8B-B14F-4D97-AF65-F5344CB8AC3E}">
        <p14:creationId xmlns:p14="http://schemas.microsoft.com/office/powerpoint/2010/main" val="3388067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10664"/>
            <a:ext cx="10690412" cy="1325563"/>
          </a:xfrm>
        </p:spPr>
        <p:txBody>
          <a:bodyPr/>
          <a:lstStyle/>
          <a:p>
            <a:pPr algn="l"/>
            <a:r>
              <a:rPr lang="en-US" dirty="0"/>
              <a:t>Adaptive Color scheme</a:t>
            </a:r>
            <a:endParaRPr lang="en-IN" dirty="0"/>
          </a:p>
        </p:txBody>
      </p:sp>
      <p:pic>
        <p:nvPicPr>
          <p:cNvPr id="5" name="Picture 4">
            <a:extLst>
              <a:ext uri="{FF2B5EF4-FFF2-40B4-BE49-F238E27FC236}">
                <a16:creationId xmlns:a16="http://schemas.microsoft.com/office/drawing/2014/main" id="{D0371758-5BB5-E9BF-1ABA-A848F8BA13A7}"/>
              </a:ext>
            </a:extLst>
          </p:cNvPr>
          <p:cNvPicPr>
            <a:picLocks noChangeAspect="1"/>
          </p:cNvPicPr>
          <p:nvPr/>
        </p:nvPicPr>
        <p:blipFill>
          <a:blip r:embed="rId2"/>
          <a:stretch>
            <a:fillRect/>
          </a:stretch>
        </p:blipFill>
        <p:spPr>
          <a:xfrm>
            <a:off x="389316" y="1578941"/>
            <a:ext cx="4618120" cy="4435224"/>
          </a:xfrm>
          <a:prstGeom prst="rect">
            <a:avLst/>
          </a:prstGeom>
        </p:spPr>
      </p:pic>
      <p:pic>
        <p:nvPicPr>
          <p:cNvPr id="9" name="Picture 8">
            <a:extLst>
              <a:ext uri="{FF2B5EF4-FFF2-40B4-BE49-F238E27FC236}">
                <a16:creationId xmlns:a16="http://schemas.microsoft.com/office/drawing/2014/main" id="{68181BC2-4F35-129F-8940-67556FED3324}"/>
              </a:ext>
            </a:extLst>
          </p:cNvPr>
          <p:cNvPicPr>
            <a:picLocks noChangeAspect="1"/>
          </p:cNvPicPr>
          <p:nvPr/>
        </p:nvPicPr>
        <p:blipFill>
          <a:blip r:embed="rId3"/>
          <a:stretch>
            <a:fillRect/>
          </a:stretch>
        </p:blipFill>
        <p:spPr>
          <a:xfrm>
            <a:off x="5662064" y="1696153"/>
            <a:ext cx="6210838" cy="4458086"/>
          </a:xfrm>
          <a:prstGeom prst="rect">
            <a:avLst/>
          </a:prstGeom>
        </p:spPr>
      </p:pic>
    </p:spTree>
    <p:extLst>
      <p:ext uri="{BB962C8B-B14F-4D97-AF65-F5344CB8AC3E}">
        <p14:creationId xmlns:p14="http://schemas.microsoft.com/office/powerpoint/2010/main" val="170860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10664"/>
            <a:ext cx="10690412" cy="1325563"/>
          </a:xfrm>
        </p:spPr>
        <p:txBody>
          <a:bodyPr/>
          <a:lstStyle/>
          <a:p>
            <a:pPr algn="l"/>
            <a:r>
              <a:rPr lang="en-US" dirty="0"/>
              <a:t>Adaptive Color scheme</a:t>
            </a:r>
            <a:endParaRPr lang="en-IN" dirty="0"/>
          </a:p>
        </p:txBody>
      </p:sp>
      <p:pic>
        <p:nvPicPr>
          <p:cNvPr id="3" name="Picture 2">
            <a:extLst>
              <a:ext uri="{FF2B5EF4-FFF2-40B4-BE49-F238E27FC236}">
                <a16:creationId xmlns:a16="http://schemas.microsoft.com/office/drawing/2014/main" id="{D64CB561-C520-E4ED-4B54-8144370DB843}"/>
              </a:ext>
            </a:extLst>
          </p:cNvPr>
          <p:cNvPicPr>
            <a:picLocks noChangeAspect="1"/>
          </p:cNvPicPr>
          <p:nvPr/>
        </p:nvPicPr>
        <p:blipFill>
          <a:blip r:embed="rId2"/>
          <a:stretch>
            <a:fillRect/>
          </a:stretch>
        </p:blipFill>
        <p:spPr>
          <a:xfrm>
            <a:off x="274274" y="2286000"/>
            <a:ext cx="5076854" cy="3644122"/>
          </a:xfrm>
          <a:prstGeom prst="rect">
            <a:avLst/>
          </a:prstGeom>
        </p:spPr>
      </p:pic>
      <p:pic>
        <p:nvPicPr>
          <p:cNvPr id="6" name="Picture 5">
            <a:extLst>
              <a:ext uri="{FF2B5EF4-FFF2-40B4-BE49-F238E27FC236}">
                <a16:creationId xmlns:a16="http://schemas.microsoft.com/office/drawing/2014/main" id="{AE2EC1C3-7210-7739-6127-EDF93355F45B}"/>
              </a:ext>
            </a:extLst>
          </p:cNvPr>
          <p:cNvPicPr>
            <a:picLocks noChangeAspect="1"/>
          </p:cNvPicPr>
          <p:nvPr/>
        </p:nvPicPr>
        <p:blipFill>
          <a:blip r:embed="rId3"/>
          <a:stretch>
            <a:fillRect/>
          </a:stretch>
        </p:blipFill>
        <p:spPr>
          <a:xfrm>
            <a:off x="6571664" y="2286000"/>
            <a:ext cx="5187362" cy="3644122"/>
          </a:xfrm>
          <a:prstGeom prst="rect">
            <a:avLst/>
          </a:prstGeom>
        </p:spPr>
      </p:pic>
      <p:sp>
        <p:nvSpPr>
          <p:cNvPr id="8" name="Arrow: Right 7">
            <a:extLst>
              <a:ext uri="{FF2B5EF4-FFF2-40B4-BE49-F238E27FC236}">
                <a16:creationId xmlns:a16="http://schemas.microsoft.com/office/drawing/2014/main" id="{DE05B064-3636-FF75-D353-F3658D976DF7}"/>
              </a:ext>
            </a:extLst>
          </p:cNvPr>
          <p:cNvSpPr/>
          <p:nvPr/>
        </p:nvSpPr>
        <p:spPr>
          <a:xfrm>
            <a:off x="5509983" y="3728990"/>
            <a:ext cx="902826" cy="3790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9296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3461"/>
            <a:ext cx="10690412" cy="1325563"/>
          </a:xfrm>
        </p:spPr>
        <p:txBody>
          <a:bodyPr/>
          <a:lstStyle/>
          <a:p>
            <a:pPr algn="l"/>
            <a:r>
              <a:rPr lang="en-US" dirty="0"/>
              <a:t>Adaptive Color scheme</a:t>
            </a:r>
            <a:endParaRPr lang="en-IN" dirty="0"/>
          </a:p>
        </p:txBody>
      </p:sp>
      <p:pic>
        <p:nvPicPr>
          <p:cNvPr id="4" name="Picture 3">
            <a:extLst>
              <a:ext uri="{FF2B5EF4-FFF2-40B4-BE49-F238E27FC236}">
                <a16:creationId xmlns:a16="http://schemas.microsoft.com/office/drawing/2014/main" id="{BD92BE16-8C59-B4E9-71AE-7D82587AE6E4}"/>
              </a:ext>
            </a:extLst>
          </p:cNvPr>
          <p:cNvPicPr>
            <a:picLocks noChangeAspect="1"/>
          </p:cNvPicPr>
          <p:nvPr/>
        </p:nvPicPr>
        <p:blipFill>
          <a:blip r:embed="rId2"/>
          <a:stretch>
            <a:fillRect/>
          </a:stretch>
        </p:blipFill>
        <p:spPr>
          <a:xfrm>
            <a:off x="251011" y="942732"/>
            <a:ext cx="3164542" cy="3039213"/>
          </a:xfrm>
          <a:prstGeom prst="rect">
            <a:avLst/>
          </a:prstGeom>
        </p:spPr>
      </p:pic>
      <p:pic>
        <p:nvPicPr>
          <p:cNvPr id="7" name="Picture 6">
            <a:extLst>
              <a:ext uri="{FF2B5EF4-FFF2-40B4-BE49-F238E27FC236}">
                <a16:creationId xmlns:a16="http://schemas.microsoft.com/office/drawing/2014/main" id="{39C38E36-82FF-681F-EDA1-E323225254BA}"/>
              </a:ext>
            </a:extLst>
          </p:cNvPr>
          <p:cNvPicPr>
            <a:picLocks noChangeAspect="1"/>
          </p:cNvPicPr>
          <p:nvPr/>
        </p:nvPicPr>
        <p:blipFill rotWithShape="1">
          <a:blip r:embed="rId3"/>
          <a:srcRect l="9251"/>
          <a:stretch/>
        </p:blipFill>
        <p:spPr>
          <a:xfrm>
            <a:off x="3995878" y="1119048"/>
            <a:ext cx="2962940" cy="2602921"/>
          </a:xfrm>
          <a:prstGeom prst="rect">
            <a:avLst/>
          </a:prstGeom>
        </p:spPr>
      </p:pic>
      <p:pic>
        <p:nvPicPr>
          <p:cNvPr id="10" name="Picture 9">
            <a:extLst>
              <a:ext uri="{FF2B5EF4-FFF2-40B4-BE49-F238E27FC236}">
                <a16:creationId xmlns:a16="http://schemas.microsoft.com/office/drawing/2014/main" id="{B7ACB5B3-4B5C-25C5-34C0-5603C7CF5346}"/>
              </a:ext>
            </a:extLst>
          </p:cNvPr>
          <p:cNvPicPr>
            <a:picLocks noChangeAspect="1"/>
          </p:cNvPicPr>
          <p:nvPr/>
        </p:nvPicPr>
        <p:blipFill>
          <a:blip r:embed="rId4"/>
          <a:stretch>
            <a:fillRect/>
          </a:stretch>
        </p:blipFill>
        <p:spPr>
          <a:xfrm>
            <a:off x="7539143" y="1082469"/>
            <a:ext cx="2962940" cy="2639500"/>
          </a:xfrm>
          <a:prstGeom prst="rect">
            <a:avLst/>
          </a:prstGeom>
        </p:spPr>
      </p:pic>
      <p:pic>
        <p:nvPicPr>
          <p:cNvPr id="12" name="Picture 11">
            <a:extLst>
              <a:ext uri="{FF2B5EF4-FFF2-40B4-BE49-F238E27FC236}">
                <a16:creationId xmlns:a16="http://schemas.microsoft.com/office/drawing/2014/main" id="{398F629F-A60D-692B-98F8-71A29AF18764}"/>
              </a:ext>
            </a:extLst>
          </p:cNvPr>
          <p:cNvPicPr>
            <a:picLocks noChangeAspect="1"/>
          </p:cNvPicPr>
          <p:nvPr/>
        </p:nvPicPr>
        <p:blipFill>
          <a:blip r:embed="rId5"/>
          <a:stretch>
            <a:fillRect/>
          </a:stretch>
        </p:blipFill>
        <p:spPr>
          <a:xfrm>
            <a:off x="473004" y="3981945"/>
            <a:ext cx="2942549" cy="2658160"/>
          </a:xfrm>
          <a:prstGeom prst="rect">
            <a:avLst/>
          </a:prstGeom>
        </p:spPr>
      </p:pic>
      <p:pic>
        <p:nvPicPr>
          <p:cNvPr id="14" name="Picture 13">
            <a:extLst>
              <a:ext uri="{FF2B5EF4-FFF2-40B4-BE49-F238E27FC236}">
                <a16:creationId xmlns:a16="http://schemas.microsoft.com/office/drawing/2014/main" id="{068F8CC6-4A46-9C6E-2796-093B22550F32}"/>
              </a:ext>
            </a:extLst>
          </p:cNvPr>
          <p:cNvPicPr>
            <a:picLocks noChangeAspect="1"/>
          </p:cNvPicPr>
          <p:nvPr/>
        </p:nvPicPr>
        <p:blipFill>
          <a:blip r:embed="rId6"/>
          <a:stretch>
            <a:fillRect/>
          </a:stretch>
        </p:blipFill>
        <p:spPr>
          <a:xfrm>
            <a:off x="3945210" y="3981945"/>
            <a:ext cx="3064275" cy="2740458"/>
          </a:xfrm>
          <a:prstGeom prst="rect">
            <a:avLst/>
          </a:prstGeom>
        </p:spPr>
      </p:pic>
      <p:pic>
        <p:nvPicPr>
          <p:cNvPr id="16" name="Picture 15">
            <a:extLst>
              <a:ext uri="{FF2B5EF4-FFF2-40B4-BE49-F238E27FC236}">
                <a16:creationId xmlns:a16="http://schemas.microsoft.com/office/drawing/2014/main" id="{D8119ACC-09C8-802D-81B5-2DC2DFCAEF14}"/>
              </a:ext>
            </a:extLst>
          </p:cNvPr>
          <p:cNvPicPr>
            <a:picLocks noChangeAspect="1"/>
          </p:cNvPicPr>
          <p:nvPr/>
        </p:nvPicPr>
        <p:blipFill>
          <a:blip r:embed="rId7"/>
          <a:stretch>
            <a:fillRect/>
          </a:stretch>
        </p:blipFill>
        <p:spPr>
          <a:xfrm>
            <a:off x="7516915" y="4000605"/>
            <a:ext cx="3007395" cy="2639500"/>
          </a:xfrm>
          <a:prstGeom prst="rect">
            <a:avLst/>
          </a:prstGeom>
        </p:spPr>
      </p:pic>
    </p:spTree>
    <p:extLst>
      <p:ext uri="{BB962C8B-B14F-4D97-AF65-F5344CB8AC3E}">
        <p14:creationId xmlns:p14="http://schemas.microsoft.com/office/powerpoint/2010/main" val="355556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1205846051"/>
              </p:ext>
            </p:extLst>
          </p:nvPr>
        </p:nvGraphicFramePr>
        <p:xfrm>
          <a:off x="950011" y="1473811"/>
          <a:ext cx="10343300" cy="3938352"/>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US" dirty="0"/>
                        <a:t>Dynamic Augmentation technique. So, the new shades which are produced are according to the input image.</a:t>
                      </a:r>
                      <a:endParaRPr lang="en-IN" dirty="0"/>
                    </a:p>
                  </a:txBody>
                  <a:tcPr/>
                </a:tc>
                <a:tc>
                  <a:txBody>
                    <a:bodyPr/>
                    <a:lstStyle/>
                    <a:p>
                      <a:r>
                        <a:rPr lang="en-US" dirty="0"/>
                        <a:t>It will make the model color invariant to some extend but it is not truly color invariant.</a:t>
                      </a:r>
                      <a:endParaRPr lang="en-IN" dirty="0"/>
                    </a:p>
                  </a:txBody>
                  <a:tcPr/>
                </a:tc>
                <a:extLst>
                  <a:ext uri="{0D108BD9-81ED-4DB2-BD59-A6C34878D82A}">
                    <a16:rowId xmlns:a16="http://schemas.microsoft.com/office/drawing/2014/main" val="1517853741"/>
                  </a:ext>
                </a:extLst>
              </a:tr>
              <a:tr h="1110530">
                <a:tc>
                  <a:txBody>
                    <a:bodyPr/>
                    <a:lstStyle/>
                    <a:p>
                      <a:r>
                        <a:rPr lang="en-US" dirty="0"/>
                        <a:t>The generate shades will have high impact on the model as the model did not see this shade. So, it is an efficient augmentation technique.</a:t>
                      </a:r>
                      <a:endParaRPr lang="en-IN" dirty="0"/>
                    </a:p>
                  </a:txBody>
                  <a:tcPr/>
                </a:tc>
                <a:tc>
                  <a:txBody>
                    <a:bodyPr/>
                    <a:lstStyle/>
                    <a:p>
                      <a:r>
                        <a:rPr lang="en-US" dirty="0"/>
                        <a:t>There is no direct method to decide on the number of shade we will produce. Sometimes, we may produce shades which the model already knowns. In such cases, it will not have any impact.</a:t>
                      </a:r>
                      <a:endParaRPr lang="en-IN" dirty="0"/>
                    </a:p>
                  </a:txBody>
                  <a:tcPr/>
                </a:tc>
                <a:extLst>
                  <a:ext uri="{0D108BD9-81ED-4DB2-BD59-A6C34878D82A}">
                    <a16:rowId xmlns:a16="http://schemas.microsoft.com/office/drawing/2014/main" val="3358414877"/>
                  </a:ext>
                </a:extLst>
              </a:tr>
              <a:tr h="1110530">
                <a:tc>
                  <a:txBody>
                    <a:bodyPr/>
                    <a:lstStyle/>
                    <a:p>
                      <a:r>
                        <a:rPr lang="en-US" dirty="0"/>
                        <a:t>Rather than providing many shades in order to make the model color invariant, we will provide top shades which can impact more on the model towards making it color invariant.</a:t>
                      </a:r>
                      <a:endParaRPr lang="en-IN" dirty="0"/>
                    </a:p>
                  </a:txBody>
                  <a:tcPr/>
                </a:tc>
                <a:tc>
                  <a:txBody>
                    <a:bodyPr/>
                    <a:lstStyle/>
                    <a:p>
                      <a:endParaRPr lang="en-IN" dirty="0"/>
                    </a:p>
                  </a:txBody>
                  <a:tcPr/>
                </a:tc>
                <a:extLst>
                  <a:ext uri="{0D108BD9-81ED-4DB2-BD59-A6C34878D82A}">
                    <a16:rowId xmlns:a16="http://schemas.microsoft.com/office/drawing/2014/main" val="3232608168"/>
                  </a:ext>
                </a:extLst>
              </a:tr>
            </a:tbl>
          </a:graphicData>
        </a:graphic>
      </p:graphicFrame>
    </p:spTree>
    <p:extLst>
      <p:ext uri="{BB962C8B-B14F-4D97-AF65-F5344CB8AC3E}">
        <p14:creationId xmlns:p14="http://schemas.microsoft.com/office/powerpoint/2010/main" val="2875536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FF30-283B-B565-9247-F13AA8539786}"/>
              </a:ext>
            </a:extLst>
          </p:cNvPr>
          <p:cNvSpPr>
            <a:spLocks noGrp="1"/>
          </p:cNvSpPr>
          <p:nvPr>
            <p:ph type="title"/>
          </p:nvPr>
        </p:nvSpPr>
        <p:spPr>
          <a:xfrm>
            <a:off x="838200" y="242575"/>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TILES SHUFFLING</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B2443F-E047-4DE1-1ECC-F33D0C862BFB}"/>
              </a:ext>
            </a:extLst>
          </p:cNvPr>
          <p:cNvSpPr>
            <a:spLocks noGrp="1"/>
          </p:cNvSpPr>
          <p:nvPr>
            <p:ph idx="1"/>
          </p:nvPr>
        </p:nvSpPr>
        <p:spPr>
          <a:xfrm>
            <a:off x="838200" y="1423448"/>
            <a:ext cx="8220959" cy="5156462"/>
          </a:xfrm>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Here, the idea is to divide the image into 9 tiles and swap them or jumble them randomly. The main goal of this technique is to convert a binary problem into categorical and also to improve the model’s ability to consider relative positions of the features. It is important to consider the relative spatial information because in the example, a CNN model will give same prediction irrespective of the positions of the features. It is one of the biggest disadvantage of CNN. So, using tile shuffling augmentation, we can address this issue to some extend. </a:t>
            </a:r>
          </a:p>
        </p:txBody>
      </p:sp>
      <p:pic>
        <p:nvPicPr>
          <p:cNvPr id="5" name="Picture 4">
            <a:extLst>
              <a:ext uri="{FF2B5EF4-FFF2-40B4-BE49-F238E27FC236}">
                <a16:creationId xmlns:a16="http://schemas.microsoft.com/office/drawing/2014/main" id="{578A5D47-CC28-BA2B-AF00-BD73018A6033}"/>
              </a:ext>
            </a:extLst>
          </p:cNvPr>
          <p:cNvPicPr>
            <a:picLocks noChangeAspect="1"/>
          </p:cNvPicPr>
          <p:nvPr/>
        </p:nvPicPr>
        <p:blipFill>
          <a:blip r:embed="rId2"/>
          <a:stretch>
            <a:fillRect/>
          </a:stretch>
        </p:blipFill>
        <p:spPr>
          <a:xfrm>
            <a:off x="9106293" y="2508684"/>
            <a:ext cx="2667785" cy="1897855"/>
          </a:xfrm>
          <a:prstGeom prst="rect">
            <a:avLst/>
          </a:prstGeom>
        </p:spPr>
      </p:pic>
    </p:spTree>
    <p:extLst>
      <p:ext uri="{BB962C8B-B14F-4D97-AF65-F5344CB8AC3E}">
        <p14:creationId xmlns:p14="http://schemas.microsoft.com/office/powerpoint/2010/main" val="1271562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73741" y="0"/>
            <a:ext cx="10690412" cy="1325563"/>
          </a:xfrm>
        </p:spPr>
        <p:txBody>
          <a:bodyPr/>
          <a:lstStyle/>
          <a:p>
            <a:pPr algn="l"/>
            <a:r>
              <a:rPr lang="en-US" dirty="0"/>
              <a:t>Tiles shuffling</a:t>
            </a:r>
            <a:endParaRPr lang="en-IN" dirty="0"/>
          </a:p>
        </p:txBody>
      </p:sp>
      <p:pic>
        <p:nvPicPr>
          <p:cNvPr id="9" name="Picture 8">
            <a:extLst>
              <a:ext uri="{FF2B5EF4-FFF2-40B4-BE49-F238E27FC236}">
                <a16:creationId xmlns:a16="http://schemas.microsoft.com/office/drawing/2014/main" id="{D127AE1C-C3BA-953F-0666-B1EB9C4E0F7C}"/>
              </a:ext>
            </a:extLst>
          </p:cNvPr>
          <p:cNvPicPr>
            <a:picLocks noChangeAspect="1"/>
          </p:cNvPicPr>
          <p:nvPr/>
        </p:nvPicPr>
        <p:blipFill>
          <a:blip r:embed="rId2"/>
          <a:stretch>
            <a:fillRect/>
          </a:stretch>
        </p:blipFill>
        <p:spPr>
          <a:xfrm>
            <a:off x="1066800" y="1075765"/>
            <a:ext cx="2423833" cy="2337561"/>
          </a:xfrm>
          <a:prstGeom prst="rect">
            <a:avLst/>
          </a:prstGeom>
        </p:spPr>
      </p:pic>
      <p:pic>
        <p:nvPicPr>
          <p:cNvPr id="11" name="Picture 10">
            <a:extLst>
              <a:ext uri="{FF2B5EF4-FFF2-40B4-BE49-F238E27FC236}">
                <a16:creationId xmlns:a16="http://schemas.microsoft.com/office/drawing/2014/main" id="{7A938B23-0092-D471-41F1-72EE1A2A29C5}"/>
              </a:ext>
            </a:extLst>
          </p:cNvPr>
          <p:cNvPicPr>
            <a:picLocks noChangeAspect="1"/>
          </p:cNvPicPr>
          <p:nvPr/>
        </p:nvPicPr>
        <p:blipFill>
          <a:blip r:embed="rId3"/>
          <a:stretch>
            <a:fillRect/>
          </a:stretch>
        </p:blipFill>
        <p:spPr>
          <a:xfrm>
            <a:off x="7245441" y="930928"/>
            <a:ext cx="2475660" cy="2475660"/>
          </a:xfrm>
          <a:prstGeom prst="rect">
            <a:avLst/>
          </a:prstGeom>
        </p:spPr>
      </p:pic>
      <p:sp>
        <p:nvSpPr>
          <p:cNvPr id="12" name="Arrow: Right 11">
            <a:extLst>
              <a:ext uri="{FF2B5EF4-FFF2-40B4-BE49-F238E27FC236}">
                <a16:creationId xmlns:a16="http://schemas.microsoft.com/office/drawing/2014/main" id="{513998EE-1FDD-E95F-8988-BB45A6C1BD35}"/>
              </a:ext>
            </a:extLst>
          </p:cNvPr>
          <p:cNvSpPr/>
          <p:nvPr/>
        </p:nvSpPr>
        <p:spPr>
          <a:xfrm>
            <a:off x="4419600" y="2850776"/>
            <a:ext cx="1927412" cy="268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1915841-9E55-8868-A0BA-99F9B619CAF4}"/>
              </a:ext>
            </a:extLst>
          </p:cNvPr>
          <p:cNvSpPr txBox="1"/>
          <p:nvPr/>
        </p:nvSpPr>
        <p:spPr>
          <a:xfrm>
            <a:off x="4724400" y="2339788"/>
            <a:ext cx="1317812" cy="369332"/>
          </a:xfrm>
          <a:prstGeom prst="rect">
            <a:avLst/>
          </a:prstGeom>
          <a:noFill/>
        </p:spPr>
        <p:txBody>
          <a:bodyPr wrap="square" rtlCol="0">
            <a:spAutoFit/>
          </a:bodyPr>
          <a:lstStyle/>
          <a:p>
            <a:r>
              <a:rPr lang="en-US" dirty="0"/>
              <a:t>Shuffling</a:t>
            </a:r>
            <a:endParaRPr lang="en-IN" dirty="0"/>
          </a:p>
        </p:txBody>
      </p:sp>
      <p:pic>
        <p:nvPicPr>
          <p:cNvPr id="15" name="Picture 14">
            <a:extLst>
              <a:ext uri="{FF2B5EF4-FFF2-40B4-BE49-F238E27FC236}">
                <a16:creationId xmlns:a16="http://schemas.microsoft.com/office/drawing/2014/main" id="{8B2AAE34-F002-2F5A-805A-C1333A8C0933}"/>
              </a:ext>
            </a:extLst>
          </p:cNvPr>
          <p:cNvPicPr>
            <a:picLocks noChangeAspect="1"/>
          </p:cNvPicPr>
          <p:nvPr/>
        </p:nvPicPr>
        <p:blipFill>
          <a:blip r:embed="rId4"/>
          <a:stretch>
            <a:fillRect/>
          </a:stretch>
        </p:blipFill>
        <p:spPr>
          <a:xfrm>
            <a:off x="7245441" y="3872103"/>
            <a:ext cx="2475660" cy="2475660"/>
          </a:xfrm>
          <a:prstGeom prst="rect">
            <a:avLst/>
          </a:prstGeom>
        </p:spPr>
      </p:pic>
      <p:sp>
        <p:nvSpPr>
          <p:cNvPr id="16" name="Arrow: Right 15">
            <a:extLst>
              <a:ext uri="{FF2B5EF4-FFF2-40B4-BE49-F238E27FC236}">
                <a16:creationId xmlns:a16="http://schemas.microsoft.com/office/drawing/2014/main" id="{353C7C0B-C4EE-C1AE-D63F-E1F19613CADA}"/>
              </a:ext>
            </a:extLst>
          </p:cNvPr>
          <p:cNvSpPr/>
          <p:nvPr/>
        </p:nvSpPr>
        <p:spPr>
          <a:xfrm>
            <a:off x="4473388" y="5155919"/>
            <a:ext cx="1927412" cy="268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3954F6C-213C-951B-2AE6-C56E16C06733}"/>
              </a:ext>
            </a:extLst>
          </p:cNvPr>
          <p:cNvSpPr txBox="1"/>
          <p:nvPr/>
        </p:nvSpPr>
        <p:spPr>
          <a:xfrm>
            <a:off x="4778188" y="4644931"/>
            <a:ext cx="1317812" cy="369332"/>
          </a:xfrm>
          <a:prstGeom prst="rect">
            <a:avLst/>
          </a:prstGeom>
          <a:noFill/>
        </p:spPr>
        <p:txBody>
          <a:bodyPr wrap="square" rtlCol="0">
            <a:spAutoFit/>
          </a:bodyPr>
          <a:lstStyle/>
          <a:p>
            <a:r>
              <a:rPr lang="en-US" dirty="0"/>
              <a:t>Shuffling</a:t>
            </a:r>
            <a:endParaRPr lang="en-IN" dirty="0"/>
          </a:p>
        </p:txBody>
      </p:sp>
      <p:pic>
        <p:nvPicPr>
          <p:cNvPr id="19" name="Picture 18">
            <a:extLst>
              <a:ext uri="{FF2B5EF4-FFF2-40B4-BE49-F238E27FC236}">
                <a16:creationId xmlns:a16="http://schemas.microsoft.com/office/drawing/2014/main" id="{CCFF9258-13CC-2336-96D6-DF0486973BD0}"/>
              </a:ext>
            </a:extLst>
          </p:cNvPr>
          <p:cNvPicPr>
            <a:picLocks noChangeAspect="1"/>
          </p:cNvPicPr>
          <p:nvPr/>
        </p:nvPicPr>
        <p:blipFill>
          <a:blip r:embed="rId5"/>
          <a:stretch>
            <a:fillRect/>
          </a:stretch>
        </p:blipFill>
        <p:spPr>
          <a:xfrm>
            <a:off x="1033184" y="3680763"/>
            <a:ext cx="2857500" cy="2667000"/>
          </a:xfrm>
          <a:prstGeom prst="rect">
            <a:avLst/>
          </a:prstGeom>
        </p:spPr>
      </p:pic>
    </p:spTree>
    <p:extLst>
      <p:ext uri="{BB962C8B-B14F-4D97-AF65-F5344CB8AC3E}">
        <p14:creationId xmlns:p14="http://schemas.microsoft.com/office/powerpoint/2010/main" val="368721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1410590190"/>
              </p:ext>
            </p:extLst>
          </p:nvPr>
        </p:nvGraphicFramePr>
        <p:xfrm>
          <a:off x="950011" y="1473811"/>
          <a:ext cx="10343300" cy="4212672"/>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US" dirty="0"/>
                        <a:t>Using this technique, we can convert a Binary classification problem into Categorical classification problem. As we know the issues of Binary classification problem</a:t>
                      </a:r>
                      <a:endParaRPr lang="en-IN" dirty="0"/>
                    </a:p>
                  </a:txBody>
                  <a:tcPr/>
                </a:tc>
                <a:tc>
                  <a:txBody>
                    <a:bodyPr/>
                    <a:lstStyle/>
                    <a:p>
                      <a:r>
                        <a:rPr lang="en-US" dirty="0"/>
                        <a:t>It is somewhat harder to test the image of this technique.</a:t>
                      </a:r>
                      <a:endParaRPr lang="en-IN" dirty="0"/>
                    </a:p>
                  </a:txBody>
                  <a:tcPr/>
                </a:tc>
                <a:extLst>
                  <a:ext uri="{0D108BD9-81ED-4DB2-BD59-A6C34878D82A}">
                    <a16:rowId xmlns:a16="http://schemas.microsoft.com/office/drawing/2014/main" val="1517853741"/>
                  </a:ext>
                </a:extLst>
              </a:tr>
              <a:tr h="1110530">
                <a:tc>
                  <a:txBody>
                    <a:bodyPr/>
                    <a:lstStyle/>
                    <a:p>
                      <a:r>
                        <a:rPr lang="en-US" dirty="0"/>
                        <a:t>It improves the model’s understanding of the relative spatial information of different features.</a:t>
                      </a:r>
                      <a:endParaRPr lang="en-IN" dirty="0"/>
                    </a:p>
                  </a:txBody>
                  <a:tcPr/>
                </a:tc>
                <a:tc>
                  <a:txBody>
                    <a:bodyPr/>
                    <a:lstStyle/>
                    <a:p>
                      <a:r>
                        <a:rPr lang="en-US" dirty="0"/>
                        <a:t>If there is no priority for the spatial information, then this technique is not the appropriate one.</a:t>
                      </a:r>
                      <a:endParaRPr lang="en-IN" dirty="0"/>
                    </a:p>
                  </a:txBody>
                  <a:tcPr/>
                </a:tc>
                <a:extLst>
                  <a:ext uri="{0D108BD9-81ED-4DB2-BD59-A6C34878D82A}">
                    <a16:rowId xmlns:a16="http://schemas.microsoft.com/office/drawing/2014/main" val="3358414877"/>
                  </a:ext>
                </a:extLst>
              </a:tr>
              <a:tr h="1110530">
                <a:tc>
                  <a:txBody>
                    <a:bodyPr/>
                    <a:lstStyle/>
                    <a:p>
                      <a:r>
                        <a:rPr lang="en-US" dirty="0"/>
                        <a:t>There are total 9! Combinations possible for each image. So, virtually, we can generate as much as data we want using this technique. This is an advantage because, we need data to be balanced among the classes.</a:t>
                      </a:r>
                      <a:endParaRPr lang="en-IN" dirty="0"/>
                    </a:p>
                  </a:txBody>
                  <a:tcPr/>
                </a:tc>
                <a:tc>
                  <a:txBody>
                    <a:bodyPr/>
                    <a:lstStyle/>
                    <a:p>
                      <a:endParaRPr lang="en-IN" dirty="0"/>
                    </a:p>
                  </a:txBody>
                  <a:tcPr/>
                </a:tc>
                <a:extLst>
                  <a:ext uri="{0D108BD9-81ED-4DB2-BD59-A6C34878D82A}">
                    <a16:rowId xmlns:a16="http://schemas.microsoft.com/office/drawing/2014/main" val="3232608168"/>
                  </a:ext>
                </a:extLst>
              </a:tr>
            </a:tbl>
          </a:graphicData>
        </a:graphic>
      </p:graphicFrame>
    </p:spTree>
    <p:extLst>
      <p:ext uri="{BB962C8B-B14F-4D97-AF65-F5344CB8AC3E}">
        <p14:creationId xmlns:p14="http://schemas.microsoft.com/office/powerpoint/2010/main" val="255951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95F9-8173-F4DA-5848-69B65B40F9EC}"/>
              </a:ext>
            </a:extLst>
          </p:cNvPr>
          <p:cNvSpPr txBox="1">
            <a:spLocks/>
          </p:cNvSpPr>
          <p:nvPr/>
        </p:nvSpPr>
        <p:spPr>
          <a:xfrm>
            <a:off x="838200" y="24257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1 Pixel-Shift &amp; Flip</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29B7FF3-2DA9-0042-C64C-4380FF5F2653}"/>
              </a:ext>
            </a:extLst>
          </p:cNvPr>
          <p:cNvSpPr txBox="1">
            <a:spLocks/>
          </p:cNvSpPr>
          <p:nvPr/>
        </p:nvSpPr>
        <p:spPr>
          <a:xfrm>
            <a:off x="838200" y="989815"/>
            <a:ext cx="10515600" cy="515646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Here, the idea is to combine two augmentation techniques. </a:t>
            </a:r>
          </a:p>
          <a:p>
            <a:pPr marL="457200" indent="-457200">
              <a:buAutoNum type="alphaLcPeriod"/>
            </a:pPr>
            <a:r>
              <a:rPr lang="en-US" sz="2400" dirty="0">
                <a:latin typeface="Times New Roman" panose="02020603050405020304" pitchFamily="18" charset="0"/>
                <a:cs typeface="Times New Roman" panose="02020603050405020304" pitchFamily="18" charset="0"/>
              </a:rPr>
              <a:t>Flip</a:t>
            </a:r>
          </a:p>
          <a:p>
            <a:pPr marL="457200" indent="-457200">
              <a:buAutoNum type="alphaLcPeriod"/>
            </a:pPr>
            <a:r>
              <a:rPr lang="en-US" sz="2400" dirty="0">
                <a:latin typeface="Times New Roman" panose="02020603050405020304" pitchFamily="18" charset="0"/>
                <a:cs typeface="Times New Roman" panose="02020603050405020304" pitchFamily="18" charset="0"/>
              </a:rPr>
              <a:t>Shift by 1 pixel on both horizontal and vertical directions.</a:t>
            </a:r>
          </a:p>
          <a:p>
            <a:pPr marL="0" indent="0">
              <a:buNone/>
            </a:pPr>
            <a:r>
              <a:rPr lang="en-US" sz="2400" dirty="0">
                <a:latin typeface="Times New Roman" panose="02020603050405020304" pitchFamily="18" charset="0"/>
                <a:cs typeface="Times New Roman" panose="02020603050405020304" pitchFamily="18" charset="0"/>
              </a:rPr>
              <a:t>Reason: </a:t>
            </a:r>
          </a:p>
          <a:p>
            <a:pPr marL="0" indent="0">
              <a:buNone/>
            </a:pPr>
            <a:r>
              <a:rPr lang="en-US" sz="2400" dirty="0">
                <a:latin typeface="Times New Roman" panose="02020603050405020304" pitchFamily="18" charset="0"/>
                <a:cs typeface="Times New Roman" panose="02020603050405020304" pitchFamily="18" charset="0"/>
              </a:rPr>
              <a:t>In this research paper, it is clearly mentioned how CNNs are effected by even small number of pixel shifts. The mean reason for this fluctuation is Max Pooling layers. As the Max Pooling layer’s window slides over odd number of pixels, it is completely ignoring the information of even number of pixels in both horizontal and vertical directions. And this can be avoided using blur pool where we will apply blur before passing anything into a max pooling layer.</a:t>
            </a:r>
          </a:p>
          <a:p>
            <a:pPr marL="0" indent="0">
              <a:buNone/>
            </a:pPr>
            <a:r>
              <a:rPr lang="en-US" sz="2400" dirty="0">
                <a:latin typeface="Times New Roman" panose="02020603050405020304" pitchFamily="18" charset="0"/>
                <a:cs typeface="Times New Roman" panose="02020603050405020304" pitchFamily="18" charset="0"/>
              </a:rPr>
              <a:t>In our solution, we will shift the image by 1 pixel horizontally and vertically so that now the even pixels are in the place of odd pixels and the Max Pooling layer’s window can consider them. So, rather than doing this individually, we have clubbed this with flipping. Due to this, we are ensuring that the model is getting all the pixel level information. The effect of this augmentation can be seen in the top layers.</a:t>
            </a:r>
          </a:p>
        </p:txBody>
      </p:sp>
    </p:spTree>
    <p:extLst>
      <p:ext uri="{BB962C8B-B14F-4D97-AF65-F5344CB8AC3E}">
        <p14:creationId xmlns:p14="http://schemas.microsoft.com/office/powerpoint/2010/main" val="3209232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FF30-283B-B565-9247-F13AA8539786}"/>
              </a:ext>
            </a:extLst>
          </p:cNvPr>
          <p:cNvSpPr>
            <a:spLocks noGrp="1"/>
          </p:cNvSpPr>
          <p:nvPr>
            <p:ph type="title"/>
          </p:nvPr>
        </p:nvSpPr>
        <p:spPr>
          <a:xfrm>
            <a:off x="838200" y="242575"/>
            <a:ext cx="10515600" cy="1325563"/>
          </a:xfrm>
        </p:spPr>
        <p:txBody>
          <a:bodyPr/>
          <a:lstStyle/>
          <a:p>
            <a:r>
              <a:rPr lang="en-US" dirty="0"/>
              <a:t>Low-level Residual</a:t>
            </a:r>
            <a:endParaRPr lang="en-IN" dirty="0"/>
          </a:p>
        </p:txBody>
      </p:sp>
      <p:sp>
        <p:nvSpPr>
          <p:cNvPr id="3" name="Content Placeholder 2">
            <a:extLst>
              <a:ext uri="{FF2B5EF4-FFF2-40B4-BE49-F238E27FC236}">
                <a16:creationId xmlns:a16="http://schemas.microsoft.com/office/drawing/2014/main" id="{91B2443F-E047-4DE1-1ECC-F33D0C862BFB}"/>
              </a:ext>
            </a:extLst>
          </p:cNvPr>
          <p:cNvSpPr>
            <a:spLocks noGrp="1"/>
          </p:cNvSpPr>
          <p:nvPr>
            <p:ph idx="1"/>
          </p:nvPr>
        </p:nvSpPr>
        <p:spPr>
          <a:xfrm>
            <a:off x="838200" y="1423448"/>
            <a:ext cx="10515600" cy="5156462"/>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This technique is inspired from Resnet. As the name suggests, this technique is designed to improve the edge detection at the top layers. In this technique, we will cover the regions where edges are detected with a neutral color and show the non-detected part. Due to this, the model will look for new different types of edges. We will cover the regions where the convolutions of a kernel are producing high values. So, we will be manipulating at pixel level. Due to this, the kernels are directly regularized and forced to learn to detect new types of edges.</a:t>
            </a:r>
          </a:p>
          <a:p>
            <a:pPr marL="0" indent="0">
              <a:buNone/>
            </a:pPr>
            <a:r>
              <a:rPr lang="en-US" sz="2400" dirty="0">
                <a:latin typeface="Times New Roman" panose="02020603050405020304" pitchFamily="18" charset="0"/>
                <a:cs typeface="Times New Roman" panose="02020603050405020304" pitchFamily="18" charset="0"/>
              </a:rPr>
              <a:t>In this technique, after generating the low-level residuals, we will freeze all the layers except the top layers. Due to this, the changes in the top layers can be seen directly at the output. This solve vanishing gradient problem. And also, as we have less training parameters, the resource and time consumption is less.</a:t>
            </a:r>
          </a:p>
          <a:p>
            <a:pPr marL="0" indent="0">
              <a:buNone/>
            </a:pPr>
            <a:r>
              <a:rPr lang="en-US" sz="2400" dirty="0">
                <a:latin typeface="Times New Roman" panose="02020603050405020304" pitchFamily="18" charset="0"/>
                <a:cs typeface="Times New Roman" panose="02020603050405020304" pitchFamily="18" charset="0"/>
              </a:rPr>
              <a:t>As we are introducing artifacts into the image, from one perceptive, we are introducing noise into the image. So, this technique will also provide </a:t>
            </a:r>
            <a:r>
              <a:rPr lang="en-US" sz="2400">
                <a:latin typeface="Times New Roman" panose="02020603050405020304" pitchFamily="18" charset="0"/>
                <a:cs typeface="Times New Roman" panose="02020603050405020304" pitchFamily="18" charset="0"/>
              </a:rPr>
              <a:t>the impact </a:t>
            </a:r>
            <a:r>
              <a:rPr lang="en-US" sz="2400" dirty="0">
                <a:latin typeface="Times New Roman" panose="02020603050405020304" pitchFamily="18" charset="0"/>
                <a:cs typeface="Times New Roman" panose="02020603050405020304" pitchFamily="18" charset="0"/>
              </a:rPr>
              <a:t>of noise </a:t>
            </a:r>
            <a:r>
              <a:rPr lang="en-US" sz="2400">
                <a:latin typeface="Times New Roman" panose="02020603050405020304" pitchFamily="18" charset="0"/>
                <a:cs typeface="Times New Roman" panose="02020603050405020304" pitchFamily="18" charset="0"/>
              </a:rPr>
              <a:t>injection augmentation.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239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E69B1-629C-BBA0-D9A6-A6E6936EFA6E}"/>
              </a:ext>
            </a:extLst>
          </p:cNvPr>
          <p:cNvPicPr>
            <a:picLocks noChangeAspect="1"/>
          </p:cNvPicPr>
          <p:nvPr/>
        </p:nvPicPr>
        <p:blipFill>
          <a:blip r:embed="rId2"/>
          <a:stretch>
            <a:fillRect/>
          </a:stretch>
        </p:blipFill>
        <p:spPr>
          <a:xfrm>
            <a:off x="952108" y="926563"/>
            <a:ext cx="4408891" cy="4418434"/>
          </a:xfrm>
          <a:prstGeom prst="rect">
            <a:avLst/>
          </a:prstGeom>
        </p:spPr>
      </p:pic>
      <p:pic>
        <p:nvPicPr>
          <p:cNvPr id="5" name="Picture 4">
            <a:extLst>
              <a:ext uri="{FF2B5EF4-FFF2-40B4-BE49-F238E27FC236}">
                <a16:creationId xmlns:a16="http://schemas.microsoft.com/office/drawing/2014/main" id="{1936F9D3-3EB6-4198-5150-D916FA2A0F7D}"/>
              </a:ext>
            </a:extLst>
          </p:cNvPr>
          <p:cNvPicPr>
            <a:picLocks noChangeAspect="1"/>
          </p:cNvPicPr>
          <p:nvPr/>
        </p:nvPicPr>
        <p:blipFill>
          <a:blip r:embed="rId3"/>
          <a:stretch>
            <a:fillRect/>
          </a:stretch>
        </p:blipFill>
        <p:spPr>
          <a:xfrm>
            <a:off x="6821458" y="926563"/>
            <a:ext cx="4418434" cy="4418434"/>
          </a:xfrm>
          <a:prstGeom prst="rect">
            <a:avLst/>
          </a:prstGeom>
        </p:spPr>
      </p:pic>
      <p:sp>
        <p:nvSpPr>
          <p:cNvPr id="6" name="TextBox 5">
            <a:extLst>
              <a:ext uri="{FF2B5EF4-FFF2-40B4-BE49-F238E27FC236}">
                <a16:creationId xmlns:a16="http://schemas.microsoft.com/office/drawing/2014/main" id="{DF17AEE6-4825-1C50-737D-393F0F9743E0}"/>
              </a:ext>
            </a:extLst>
          </p:cNvPr>
          <p:cNvSpPr txBox="1"/>
          <p:nvPr/>
        </p:nvSpPr>
        <p:spPr>
          <a:xfrm>
            <a:off x="952108" y="5608948"/>
            <a:ext cx="4477731" cy="369332"/>
          </a:xfrm>
          <a:prstGeom prst="rect">
            <a:avLst/>
          </a:prstGeom>
          <a:noFill/>
        </p:spPr>
        <p:txBody>
          <a:bodyPr wrap="square" rtlCol="0">
            <a:spAutoFit/>
          </a:bodyPr>
          <a:lstStyle/>
          <a:p>
            <a:pPr algn="ctr"/>
            <a:r>
              <a:rPr lang="en-US" dirty="0"/>
              <a:t>Original Image</a:t>
            </a:r>
            <a:endParaRPr lang="en-IN" dirty="0"/>
          </a:p>
        </p:txBody>
      </p:sp>
      <p:sp>
        <p:nvSpPr>
          <p:cNvPr id="7" name="TextBox 6">
            <a:extLst>
              <a:ext uri="{FF2B5EF4-FFF2-40B4-BE49-F238E27FC236}">
                <a16:creationId xmlns:a16="http://schemas.microsoft.com/office/drawing/2014/main" id="{F5E359DD-FA7B-4437-0297-7932EDE59973}"/>
              </a:ext>
            </a:extLst>
          </p:cNvPr>
          <p:cNvSpPr txBox="1"/>
          <p:nvPr/>
        </p:nvSpPr>
        <p:spPr>
          <a:xfrm>
            <a:off x="6788870" y="5601089"/>
            <a:ext cx="4477731" cy="369332"/>
          </a:xfrm>
          <a:prstGeom prst="rect">
            <a:avLst/>
          </a:prstGeom>
          <a:noFill/>
        </p:spPr>
        <p:txBody>
          <a:bodyPr wrap="square" rtlCol="0">
            <a:spAutoFit/>
          </a:bodyPr>
          <a:lstStyle/>
          <a:p>
            <a:pPr algn="ctr"/>
            <a:r>
              <a:rPr lang="en-US" dirty="0"/>
              <a:t>Edges Detected at the first layer</a:t>
            </a:r>
            <a:endParaRPr lang="en-IN" dirty="0"/>
          </a:p>
        </p:txBody>
      </p:sp>
    </p:spTree>
    <p:extLst>
      <p:ext uri="{BB962C8B-B14F-4D97-AF65-F5344CB8AC3E}">
        <p14:creationId xmlns:p14="http://schemas.microsoft.com/office/powerpoint/2010/main" val="28168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E69B1-629C-BBA0-D9A6-A6E6936EFA6E}"/>
              </a:ext>
            </a:extLst>
          </p:cNvPr>
          <p:cNvPicPr>
            <a:picLocks noChangeAspect="1"/>
          </p:cNvPicPr>
          <p:nvPr/>
        </p:nvPicPr>
        <p:blipFill>
          <a:blip r:embed="rId2"/>
          <a:stretch>
            <a:fillRect/>
          </a:stretch>
        </p:blipFill>
        <p:spPr>
          <a:xfrm>
            <a:off x="952108" y="926563"/>
            <a:ext cx="4408891" cy="4418434"/>
          </a:xfrm>
          <a:prstGeom prst="rect">
            <a:avLst/>
          </a:prstGeom>
        </p:spPr>
      </p:pic>
      <p:sp>
        <p:nvSpPr>
          <p:cNvPr id="6" name="TextBox 5">
            <a:extLst>
              <a:ext uri="{FF2B5EF4-FFF2-40B4-BE49-F238E27FC236}">
                <a16:creationId xmlns:a16="http://schemas.microsoft.com/office/drawing/2014/main" id="{DF17AEE6-4825-1C50-737D-393F0F9743E0}"/>
              </a:ext>
            </a:extLst>
          </p:cNvPr>
          <p:cNvSpPr txBox="1"/>
          <p:nvPr/>
        </p:nvSpPr>
        <p:spPr>
          <a:xfrm>
            <a:off x="952108" y="5608948"/>
            <a:ext cx="4477731" cy="369332"/>
          </a:xfrm>
          <a:prstGeom prst="rect">
            <a:avLst/>
          </a:prstGeom>
          <a:noFill/>
        </p:spPr>
        <p:txBody>
          <a:bodyPr wrap="square" rtlCol="0">
            <a:spAutoFit/>
          </a:bodyPr>
          <a:lstStyle/>
          <a:p>
            <a:pPr algn="ctr"/>
            <a:r>
              <a:rPr lang="en-US" dirty="0"/>
              <a:t>Original Image</a:t>
            </a:r>
            <a:endParaRPr lang="en-IN" dirty="0"/>
          </a:p>
        </p:txBody>
      </p:sp>
      <p:sp>
        <p:nvSpPr>
          <p:cNvPr id="7" name="TextBox 6">
            <a:extLst>
              <a:ext uri="{FF2B5EF4-FFF2-40B4-BE49-F238E27FC236}">
                <a16:creationId xmlns:a16="http://schemas.microsoft.com/office/drawing/2014/main" id="{F5E359DD-FA7B-4437-0297-7932EDE59973}"/>
              </a:ext>
            </a:extLst>
          </p:cNvPr>
          <p:cNvSpPr txBox="1"/>
          <p:nvPr/>
        </p:nvSpPr>
        <p:spPr>
          <a:xfrm>
            <a:off x="6788870" y="5601089"/>
            <a:ext cx="4477731" cy="369332"/>
          </a:xfrm>
          <a:prstGeom prst="rect">
            <a:avLst/>
          </a:prstGeom>
          <a:noFill/>
        </p:spPr>
        <p:txBody>
          <a:bodyPr wrap="square" rtlCol="0">
            <a:spAutoFit/>
          </a:bodyPr>
          <a:lstStyle/>
          <a:p>
            <a:pPr algn="ctr"/>
            <a:r>
              <a:rPr lang="en-US" dirty="0"/>
              <a:t>Edges Detected using Laplacian edge detector</a:t>
            </a:r>
            <a:endParaRPr lang="en-IN" dirty="0"/>
          </a:p>
        </p:txBody>
      </p:sp>
      <p:pic>
        <p:nvPicPr>
          <p:cNvPr id="4" name="Picture 3">
            <a:extLst>
              <a:ext uri="{FF2B5EF4-FFF2-40B4-BE49-F238E27FC236}">
                <a16:creationId xmlns:a16="http://schemas.microsoft.com/office/drawing/2014/main" id="{35042DE3-1EE7-0355-F591-6A3B3849496C}"/>
              </a:ext>
            </a:extLst>
          </p:cNvPr>
          <p:cNvPicPr>
            <a:picLocks noChangeAspect="1"/>
          </p:cNvPicPr>
          <p:nvPr/>
        </p:nvPicPr>
        <p:blipFill>
          <a:blip r:embed="rId3"/>
          <a:stretch>
            <a:fillRect/>
          </a:stretch>
        </p:blipFill>
        <p:spPr>
          <a:xfrm>
            <a:off x="6773362" y="934965"/>
            <a:ext cx="4477730" cy="4410032"/>
          </a:xfrm>
          <a:prstGeom prst="rect">
            <a:avLst/>
          </a:prstGeom>
        </p:spPr>
      </p:pic>
    </p:spTree>
    <p:extLst>
      <p:ext uri="{BB962C8B-B14F-4D97-AF65-F5344CB8AC3E}">
        <p14:creationId xmlns:p14="http://schemas.microsoft.com/office/powerpoint/2010/main" val="2588574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E69B1-629C-BBA0-D9A6-A6E6936EFA6E}"/>
              </a:ext>
            </a:extLst>
          </p:cNvPr>
          <p:cNvPicPr>
            <a:picLocks noChangeAspect="1"/>
          </p:cNvPicPr>
          <p:nvPr/>
        </p:nvPicPr>
        <p:blipFill>
          <a:blip r:embed="rId2"/>
          <a:stretch>
            <a:fillRect/>
          </a:stretch>
        </p:blipFill>
        <p:spPr>
          <a:xfrm>
            <a:off x="952108" y="926563"/>
            <a:ext cx="4408891" cy="4418434"/>
          </a:xfrm>
          <a:prstGeom prst="rect">
            <a:avLst/>
          </a:prstGeom>
        </p:spPr>
      </p:pic>
      <p:sp>
        <p:nvSpPr>
          <p:cNvPr id="6" name="TextBox 5">
            <a:extLst>
              <a:ext uri="{FF2B5EF4-FFF2-40B4-BE49-F238E27FC236}">
                <a16:creationId xmlns:a16="http://schemas.microsoft.com/office/drawing/2014/main" id="{DF17AEE6-4825-1C50-737D-393F0F9743E0}"/>
              </a:ext>
            </a:extLst>
          </p:cNvPr>
          <p:cNvSpPr txBox="1"/>
          <p:nvPr/>
        </p:nvSpPr>
        <p:spPr>
          <a:xfrm>
            <a:off x="952108" y="5608948"/>
            <a:ext cx="4477731" cy="369332"/>
          </a:xfrm>
          <a:prstGeom prst="rect">
            <a:avLst/>
          </a:prstGeom>
          <a:noFill/>
        </p:spPr>
        <p:txBody>
          <a:bodyPr wrap="square" rtlCol="0">
            <a:spAutoFit/>
          </a:bodyPr>
          <a:lstStyle/>
          <a:p>
            <a:pPr algn="ctr"/>
            <a:r>
              <a:rPr lang="en-US" dirty="0"/>
              <a:t>Original Image</a:t>
            </a:r>
            <a:endParaRPr lang="en-IN" dirty="0"/>
          </a:p>
        </p:txBody>
      </p:sp>
      <p:sp>
        <p:nvSpPr>
          <p:cNvPr id="7" name="TextBox 6">
            <a:extLst>
              <a:ext uri="{FF2B5EF4-FFF2-40B4-BE49-F238E27FC236}">
                <a16:creationId xmlns:a16="http://schemas.microsoft.com/office/drawing/2014/main" id="{F5E359DD-FA7B-4437-0297-7932EDE59973}"/>
              </a:ext>
            </a:extLst>
          </p:cNvPr>
          <p:cNvSpPr txBox="1"/>
          <p:nvPr/>
        </p:nvSpPr>
        <p:spPr>
          <a:xfrm>
            <a:off x="6788870" y="5601089"/>
            <a:ext cx="4477731" cy="369332"/>
          </a:xfrm>
          <a:prstGeom prst="rect">
            <a:avLst/>
          </a:prstGeom>
          <a:noFill/>
        </p:spPr>
        <p:txBody>
          <a:bodyPr wrap="square" rtlCol="0">
            <a:spAutoFit/>
          </a:bodyPr>
          <a:lstStyle/>
          <a:p>
            <a:pPr algn="ctr"/>
            <a:r>
              <a:rPr lang="en-US" dirty="0"/>
              <a:t>Applying the Low-level residual augmentation</a:t>
            </a:r>
            <a:endParaRPr lang="en-IN" dirty="0"/>
          </a:p>
        </p:txBody>
      </p:sp>
      <p:pic>
        <p:nvPicPr>
          <p:cNvPr id="5" name="Picture 4">
            <a:extLst>
              <a:ext uri="{FF2B5EF4-FFF2-40B4-BE49-F238E27FC236}">
                <a16:creationId xmlns:a16="http://schemas.microsoft.com/office/drawing/2014/main" id="{80D3872D-1B6E-69CA-D8ED-17A0F45166E2}"/>
              </a:ext>
            </a:extLst>
          </p:cNvPr>
          <p:cNvPicPr>
            <a:picLocks noChangeAspect="1"/>
          </p:cNvPicPr>
          <p:nvPr/>
        </p:nvPicPr>
        <p:blipFill>
          <a:blip r:embed="rId3"/>
          <a:stretch>
            <a:fillRect/>
          </a:stretch>
        </p:blipFill>
        <p:spPr>
          <a:xfrm>
            <a:off x="6644317" y="926564"/>
            <a:ext cx="4418434" cy="4418434"/>
          </a:xfrm>
          <a:prstGeom prst="rect">
            <a:avLst/>
          </a:prstGeom>
        </p:spPr>
      </p:pic>
    </p:spTree>
    <p:extLst>
      <p:ext uri="{BB962C8B-B14F-4D97-AF65-F5344CB8AC3E}">
        <p14:creationId xmlns:p14="http://schemas.microsoft.com/office/powerpoint/2010/main" val="227289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E69B1-629C-BBA0-D9A6-A6E6936EFA6E}"/>
              </a:ext>
            </a:extLst>
          </p:cNvPr>
          <p:cNvPicPr>
            <a:picLocks noChangeAspect="1"/>
          </p:cNvPicPr>
          <p:nvPr/>
        </p:nvPicPr>
        <p:blipFill>
          <a:blip r:embed="rId2"/>
          <a:stretch>
            <a:fillRect/>
          </a:stretch>
        </p:blipFill>
        <p:spPr>
          <a:xfrm>
            <a:off x="952108" y="926563"/>
            <a:ext cx="4408891" cy="4418434"/>
          </a:xfrm>
          <a:prstGeom prst="rect">
            <a:avLst/>
          </a:prstGeom>
        </p:spPr>
      </p:pic>
      <p:sp>
        <p:nvSpPr>
          <p:cNvPr id="6" name="TextBox 5">
            <a:extLst>
              <a:ext uri="{FF2B5EF4-FFF2-40B4-BE49-F238E27FC236}">
                <a16:creationId xmlns:a16="http://schemas.microsoft.com/office/drawing/2014/main" id="{DF17AEE6-4825-1C50-737D-393F0F9743E0}"/>
              </a:ext>
            </a:extLst>
          </p:cNvPr>
          <p:cNvSpPr txBox="1"/>
          <p:nvPr/>
        </p:nvSpPr>
        <p:spPr>
          <a:xfrm>
            <a:off x="952108" y="5608948"/>
            <a:ext cx="4477731" cy="369332"/>
          </a:xfrm>
          <a:prstGeom prst="rect">
            <a:avLst/>
          </a:prstGeom>
          <a:noFill/>
        </p:spPr>
        <p:txBody>
          <a:bodyPr wrap="square" rtlCol="0">
            <a:spAutoFit/>
          </a:bodyPr>
          <a:lstStyle/>
          <a:p>
            <a:pPr algn="ctr"/>
            <a:r>
              <a:rPr lang="en-US" dirty="0"/>
              <a:t>Original Image</a:t>
            </a:r>
            <a:endParaRPr lang="en-IN" dirty="0"/>
          </a:p>
        </p:txBody>
      </p:sp>
      <p:sp>
        <p:nvSpPr>
          <p:cNvPr id="7" name="TextBox 6">
            <a:extLst>
              <a:ext uri="{FF2B5EF4-FFF2-40B4-BE49-F238E27FC236}">
                <a16:creationId xmlns:a16="http://schemas.microsoft.com/office/drawing/2014/main" id="{F5E359DD-FA7B-4437-0297-7932EDE59973}"/>
              </a:ext>
            </a:extLst>
          </p:cNvPr>
          <p:cNvSpPr txBox="1"/>
          <p:nvPr/>
        </p:nvSpPr>
        <p:spPr>
          <a:xfrm>
            <a:off x="6788870" y="5601089"/>
            <a:ext cx="4477731" cy="369332"/>
          </a:xfrm>
          <a:prstGeom prst="rect">
            <a:avLst/>
          </a:prstGeom>
          <a:noFill/>
        </p:spPr>
        <p:txBody>
          <a:bodyPr wrap="square" rtlCol="0">
            <a:spAutoFit/>
          </a:bodyPr>
          <a:lstStyle/>
          <a:p>
            <a:pPr algn="ctr"/>
            <a:r>
              <a:rPr lang="en-US" dirty="0"/>
              <a:t>Improved Edge Detection</a:t>
            </a:r>
            <a:endParaRPr lang="en-IN" dirty="0"/>
          </a:p>
        </p:txBody>
      </p:sp>
      <p:pic>
        <p:nvPicPr>
          <p:cNvPr id="4" name="Picture 3">
            <a:extLst>
              <a:ext uri="{FF2B5EF4-FFF2-40B4-BE49-F238E27FC236}">
                <a16:creationId xmlns:a16="http://schemas.microsoft.com/office/drawing/2014/main" id="{3CE641A8-E32B-8982-4B92-D1881039C138}"/>
              </a:ext>
            </a:extLst>
          </p:cNvPr>
          <p:cNvPicPr>
            <a:picLocks noChangeAspect="1"/>
          </p:cNvPicPr>
          <p:nvPr/>
        </p:nvPicPr>
        <p:blipFill>
          <a:blip r:embed="rId3"/>
          <a:stretch>
            <a:fillRect/>
          </a:stretch>
        </p:blipFill>
        <p:spPr>
          <a:xfrm>
            <a:off x="6450355" y="926564"/>
            <a:ext cx="4437604" cy="4418434"/>
          </a:xfrm>
          <a:prstGeom prst="rect">
            <a:avLst/>
          </a:prstGeom>
        </p:spPr>
      </p:pic>
    </p:spTree>
    <p:extLst>
      <p:ext uri="{BB962C8B-B14F-4D97-AF65-F5344CB8AC3E}">
        <p14:creationId xmlns:p14="http://schemas.microsoft.com/office/powerpoint/2010/main" val="245212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17AEE6-4825-1C50-737D-393F0F9743E0}"/>
              </a:ext>
            </a:extLst>
          </p:cNvPr>
          <p:cNvSpPr txBox="1"/>
          <p:nvPr/>
        </p:nvSpPr>
        <p:spPr>
          <a:xfrm>
            <a:off x="102905" y="3363346"/>
            <a:ext cx="4477731" cy="369332"/>
          </a:xfrm>
          <a:prstGeom prst="rect">
            <a:avLst/>
          </a:prstGeom>
          <a:noFill/>
        </p:spPr>
        <p:txBody>
          <a:bodyPr wrap="square" rtlCol="0">
            <a:spAutoFit/>
          </a:bodyPr>
          <a:lstStyle/>
          <a:p>
            <a:pPr algn="ctr"/>
            <a:r>
              <a:rPr lang="en-US" dirty="0"/>
              <a:t>Edges without LLR augmentation</a:t>
            </a:r>
            <a:endParaRPr lang="en-IN" dirty="0"/>
          </a:p>
        </p:txBody>
      </p:sp>
      <p:sp>
        <p:nvSpPr>
          <p:cNvPr id="7" name="TextBox 6">
            <a:extLst>
              <a:ext uri="{FF2B5EF4-FFF2-40B4-BE49-F238E27FC236}">
                <a16:creationId xmlns:a16="http://schemas.microsoft.com/office/drawing/2014/main" id="{F5E359DD-FA7B-4437-0297-7932EDE59973}"/>
              </a:ext>
            </a:extLst>
          </p:cNvPr>
          <p:cNvSpPr txBox="1"/>
          <p:nvPr/>
        </p:nvSpPr>
        <p:spPr>
          <a:xfrm>
            <a:off x="7913020" y="3363346"/>
            <a:ext cx="4477731" cy="369332"/>
          </a:xfrm>
          <a:prstGeom prst="rect">
            <a:avLst/>
          </a:prstGeom>
          <a:noFill/>
        </p:spPr>
        <p:txBody>
          <a:bodyPr wrap="square" rtlCol="0">
            <a:spAutoFit/>
          </a:bodyPr>
          <a:lstStyle/>
          <a:p>
            <a:pPr algn="ctr"/>
            <a:r>
              <a:rPr lang="en-US" dirty="0"/>
              <a:t>Edges with LLR augmentation</a:t>
            </a:r>
            <a:endParaRPr lang="en-IN" dirty="0"/>
          </a:p>
        </p:txBody>
      </p:sp>
      <p:pic>
        <p:nvPicPr>
          <p:cNvPr id="4" name="Picture 3">
            <a:extLst>
              <a:ext uri="{FF2B5EF4-FFF2-40B4-BE49-F238E27FC236}">
                <a16:creationId xmlns:a16="http://schemas.microsoft.com/office/drawing/2014/main" id="{3CE641A8-E32B-8982-4B92-D1881039C138}"/>
              </a:ext>
            </a:extLst>
          </p:cNvPr>
          <p:cNvPicPr>
            <a:picLocks noChangeAspect="1"/>
          </p:cNvPicPr>
          <p:nvPr/>
        </p:nvPicPr>
        <p:blipFill>
          <a:blip r:embed="rId2"/>
          <a:stretch>
            <a:fillRect/>
          </a:stretch>
        </p:blipFill>
        <p:spPr>
          <a:xfrm>
            <a:off x="8714299" y="319126"/>
            <a:ext cx="2875175" cy="2862755"/>
          </a:xfrm>
          <a:prstGeom prst="rect">
            <a:avLst/>
          </a:prstGeom>
        </p:spPr>
      </p:pic>
      <p:pic>
        <p:nvPicPr>
          <p:cNvPr id="2" name="Picture 1">
            <a:extLst>
              <a:ext uri="{FF2B5EF4-FFF2-40B4-BE49-F238E27FC236}">
                <a16:creationId xmlns:a16="http://schemas.microsoft.com/office/drawing/2014/main" id="{1DC8DBE7-7193-6AFC-84FB-4BB517E47410}"/>
              </a:ext>
            </a:extLst>
          </p:cNvPr>
          <p:cNvPicPr>
            <a:picLocks noChangeAspect="1"/>
          </p:cNvPicPr>
          <p:nvPr/>
        </p:nvPicPr>
        <p:blipFill>
          <a:blip r:embed="rId3"/>
          <a:stretch>
            <a:fillRect/>
          </a:stretch>
        </p:blipFill>
        <p:spPr>
          <a:xfrm>
            <a:off x="825476" y="319126"/>
            <a:ext cx="2862755" cy="2862755"/>
          </a:xfrm>
          <a:prstGeom prst="rect">
            <a:avLst/>
          </a:prstGeom>
        </p:spPr>
      </p:pic>
      <p:pic>
        <p:nvPicPr>
          <p:cNvPr id="8" name="Picture 7">
            <a:extLst>
              <a:ext uri="{FF2B5EF4-FFF2-40B4-BE49-F238E27FC236}">
                <a16:creationId xmlns:a16="http://schemas.microsoft.com/office/drawing/2014/main" id="{58AD926A-10D9-89F6-FED5-971FA1DC5A39}"/>
              </a:ext>
            </a:extLst>
          </p:cNvPr>
          <p:cNvPicPr>
            <a:picLocks noChangeAspect="1"/>
          </p:cNvPicPr>
          <p:nvPr/>
        </p:nvPicPr>
        <p:blipFill>
          <a:blip r:embed="rId4"/>
          <a:stretch>
            <a:fillRect/>
          </a:stretch>
        </p:blipFill>
        <p:spPr>
          <a:xfrm>
            <a:off x="4580638" y="2797404"/>
            <a:ext cx="3030728" cy="3070345"/>
          </a:xfrm>
          <a:prstGeom prst="rect">
            <a:avLst/>
          </a:prstGeom>
        </p:spPr>
      </p:pic>
      <p:sp>
        <p:nvSpPr>
          <p:cNvPr id="9" name="Arrow: Bent 8">
            <a:extLst>
              <a:ext uri="{FF2B5EF4-FFF2-40B4-BE49-F238E27FC236}">
                <a16:creationId xmlns:a16="http://schemas.microsoft.com/office/drawing/2014/main" id="{1DA5F956-3915-AC60-508F-825056FCB347}"/>
              </a:ext>
            </a:extLst>
          </p:cNvPr>
          <p:cNvSpPr/>
          <p:nvPr/>
        </p:nvSpPr>
        <p:spPr>
          <a:xfrm rot="5400000">
            <a:off x="4482444" y="655163"/>
            <a:ext cx="1065229" cy="147058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Arrow: Bent 11">
            <a:extLst>
              <a:ext uri="{FF2B5EF4-FFF2-40B4-BE49-F238E27FC236}">
                <a16:creationId xmlns:a16="http://schemas.microsoft.com/office/drawing/2014/main" id="{2D2A4980-226F-D3E1-E114-7A03811E787B}"/>
              </a:ext>
            </a:extLst>
          </p:cNvPr>
          <p:cNvSpPr/>
          <p:nvPr/>
        </p:nvSpPr>
        <p:spPr>
          <a:xfrm rot="5400000" flipV="1">
            <a:off x="6277228" y="715415"/>
            <a:ext cx="1048460" cy="136685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TextBox 12">
            <a:extLst>
              <a:ext uri="{FF2B5EF4-FFF2-40B4-BE49-F238E27FC236}">
                <a16:creationId xmlns:a16="http://schemas.microsoft.com/office/drawing/2014/main" id="{ABCE2CF2-1218-634F-0B70-C0EE726B1B71}"/>
              </a:ext>
            </a:extLst>
          </p:cNvPr>
          <p:cNvSpPr txBox="1"/>
          <p:nvPr/>
        </p:nvSpPr>
        <p:spPr>
          <a:xfrm>
            <a:off x="5015060" y="2262433"/>
            <a:ext cx="2215299" cy="369332"/>
          </a:xfrm>
          <a:prstGeom prst="rect">
            <a:avLst/>
          </a:prstGeom>
          <a:noFill/>
        </p:spPr>
        <p:txBody>
          <a:bodyPr wrap="square" rtlCol="0">
            <a:spAutoFit/>
          </a:bodyPr>
          <a:lstStyle/>
          <a:p>
            <a:pPr algn="ctr"/>
            <a:r>
              <a:rPr lang="en-US" dirty="0"/>
              <a:t>Deviation Map</a:t>
            </a:r>
            <a:endParaRPr lang="en-IN" dirty="0"/>
          </a:p>
        </p:txBody>
      </p:sp>
      <p:sp>
        <p:nvSpPr>
          <p:cNvPr id="14" name="TextBox 13">
            <a:extLst>
              <a:ext uri="{FF2B5EF4-FFF2-40B4-BE49-F238E27FC236}">
                <a16:creationId xmlns:a16="http://schemas.microsoft.com/office/drawing/2014/main" id="{6D296D85-A9A4-ED21-29A8-EFF51103F11C}"/>
              </a:ext>
            </a:extLst>
          </p:cNvPr>
          <p:cNvSpPr txBox="1"/>
          <p:nvPr/>
        </p:nvSpPr>
        <p:spPr>
          <a:xfrm>
            <a:off x="4580635" y="6080289"/>
            <a:ext cx="4133663" cy="369332"/>
          </a:xfrm>
          <a:prstGeom prst="rect">
            <a:avLst/>
          </a:prstGeom>
          <a:noFill/>
        </p:spPr>
        <p:txBody>
          <a:bodyPr wrap="square" rtlCol="0">
            <a:spAutoFit/>
          </a:bodyPr>
          <a:lstStyle/>
          <a:p>
            <a:r>
              <a:rPr lang="en-US" dirty="0"/>
              <a:t>Structure Similarity Score: 78.94%</a:t>
            </a:r>
            <a:endParaRPr lang="en-IN" dirty="0"/>
          </a:p>
        </p:txBody>
      </p:sp>
    </p:spTree>
    <p:extLst>
      <p:ext uri="{BB962C8B-B14F-4D97-AF65-F5344CB8AC3E}">
        <p14:creationId xmlns:p14="http://schemas.microsoft.com/office/powerpoint/2010/main" val="902418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292231"/>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821843487"/>
              </p:ext>
            </p:extLst>
          </p:nvPr>
        </p:nvGraphicFramePr>
        <p:xfrm>
          <a:off x="924350" y="993044"/>
          <a:ext cx="10343300" cy="5697761"/>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US" dirty="0"/>
                        <a:t>Dynamic Augmentation technique. Here, we are injecting the artifacts based on the model’s current understanding of edges.</a:t>
                      </a:r>
                      <a:endParaRPr lang="en-IN" dirty="0"/>
                    </a:p>
                  </a:txBody>
                  <a:tcPr/>
                </a:tc>
                <a:tc>
                  <a:txBody>
                    <a:bodyPr/>
                    <a:lstStyle/>
                    <a:p>
                      <a:r>
                        <a:rPr lang="en-US" dirty="0"/>
                        <a:t>If the model already learned the detection of all types of edges, this augmentation will not have any impact.</a:t>
                      </a:r>
                      <a:endParaRPr lang="en-IN" dirty="0"/>
                    </a:p>
                  </a:txBody>
                  <a:tcPr/>
                </a:tc>
                <a:extLst>
                  <a:ext uri="{0D108BD9-81ED-4DB2-BD59-A6C34878D82A}">
                    <a16:rowId xmlns:a16="http://schemas.microsoft.com/office/drawing/2014/main" val="1517853741"/>
                  </a:ext>
                </a:extLst>
              </a:tr>
              <a:tr h="707718">
                <a:tc>
                  <a:txBody>
                    <a:bodyPr/>
                    <a:lstStyle/>
                    <a:p>
                      <a:r>
                        <a:rPr lang="en-US" dirty="0"/>
                        <a:t>As the artifacts are at the pixel level, the kernels are directly regularized.</a:t>
                      </a:r>
                      <a:endParaRPr lang="en-IN" dirty="0"/>
                    </a:p>
                  </a:txBody>
                  <a:tcPr/>
                </a:tc>
                <a:tc>
                  <a:txBody>
                    <a:bodyPr/>
                    <a:lstStyle/>
                    <a:p>
                      <a:r>
                        <a:rPr lang="en-US" dirty="0"/>
                        <a:t>Overtraining with this data can have negative impact on the performance.</a:t>
                      </a:r>
                      <a:endParaRPr lang="en-IN" dirty="0"/>
                    </a:p>
                  </a:txBody>
                  <a:tcPr/>
                </a:tc>
                <a:extLst>
                  <a:ext uri="{0D108BD9-81ED-4DB2-BD59-A6C34878D82A}">
                    <a16:rowId xmlns:a16="http://schemas.microsoft.com/office/drawing/2014/main" val="3358414877"/>
                  </a:ext>
                </a:extLst>
              </a:tr>
              <a:tr h="1110530">
                <a:tc>
                  <a:txBody>
                    <a:bodyPr/>
                    <a:lstStyle/>
                    <a:p>
                      <a:r>
                        <a:rPr lang="en-US" dirty="0"/>
                        <a:t>As only top layers are trained, we have less training parameters. So, we can have the resources and also, the changes in the top layers have direct impact on the output. Due to this, we don’t face any vanishing gradient problem.</a:t>
                      </a:r>
                      <a:endParaRPr lang="en-IN" dirty="0"/>
                    </a:p>
                  </a:txBody>
                  <a:tcPr/>
                </a:tc>
                <a:tc>
                  <a:txBody>
                    <a:bodyPr/>
                    <a:lstStyle/>
                    <a:p>
                      <a:r>
                        <a:rPr lang="en-US" dirty="0"/>
                        <a:t>We need to have a base model in order to apply this technique.</a:t>
                      </a:r>
                      <a:endParaRPr lang="en-IN" dirty="0"/>
                    </a:p>
                  </a:txBody>
                  <a:tcPr/>
                </a:tc>
                <a:extLst>
                  <a:ext uri="{0D108BD9-81ED-4DB2-BD59-A6C34878D82A}">
                    <a16:rowId xmlns:a16="http://schemas.microsoft.com/office/drawing/2014/main" val="3232608168"/>
                  </a:ext>
                </a:extLst>
              </a:tr>
              <a:tr h="777371">
                <a:tc>
                  <a:txBody>
                    <a:bodyPr/>
                    <a:lstStyle/>
                    <a:p>
                      <a:r>
                        <a:rPr lang="en-US" dirty="0"/>
                        <a:t>We currently, implemented this for low-level features but we can also extend this to high level features.</a:t>
                      </a:r>
                      <a:endParaRPr lang="en-IN" dirty="0"/>
                    </a:p>
                  </a:txBody>
                  <a:tcPr/>
                </a:tc>
                <a:tc>
                  <a:txBody>
                    <a:bodyPr/>
                    <a:lstStyle/>
                    <a:p>
                      <a:endParaRPr lang="en-IN" dirty="0"/>
                    </a:p>
                  </a:txBody>
                  <a:tcPr/>
                </a:tc>
                <a:extLst>
                  <a:ext uri="{0D108BD9-81ED-4DB2-BD59-A6C34878D82A}">
                    <a16:rowId xmlns:a16="http://schemas.microsoft.com/office/drawing/2014/main" val="3360545608"/>
                  </a:ext>
                </a:extLst>
              </a:tr>
              <a:tr h="777371">
                <a:tc>
                  <a:txBody>
                    <a:bodyPr/>
                    <a:lstStyle/>
                    <a:p>
                      <a:r>
                        <a:rPr lang="en-US" dirty="0"/>
                        <a:t>As we are producing artifacts at the pixel level, from one perceptive we are injecting noise in the image. So, this augmentation can improve the model’s robustness to noise.</a:t>
                      </a:r>
                      <a:endParaRPr lang="en-IN" dirty="0"/>
                    </a:p>
                  </a:txBody>
                  <a:tcPr/>
                </a:tc>
                <a:tc>
                  <a:txBody>
                    <a:bodyPr/>
                    <a:lstStyle/>
                    <a:p>
                      <a:endParaRPr lang="en-IN" dirty="0"/>
                    </a:p>
                  </a:txBody>
                  <a:tcPr/>
                </a:tc>
                <a:extLst>
                  <a:ext uri="{0D108BD9-81ED-4DB2-BD59-A6C34878D82A}">
                    <a16:rowId xmlns:a16="http://schemas.microsoft.com/office/drawing/2014/main" val="102706022"/>
                  </a:ext>
                </a:extLst>
              </a:tr>
            </a:tbl>
          </a:graphicData>
        </a:graphic>
      </p:graphicFrame>
    </p:spTree>
    <p:extLst>
      <p:ext uri="{BB962C8B-B14F-4D97-AF65-F5344CB8AC3E}">
        <p14:creationId xmlns:p14="http://schemas.microsoft.com/office/powerpoint/2010/main" val="205517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FF30-283B-B565-9247-F13AA8539786}"/>
              </a:ext>
            </a:extLst>
          </p:cNvPr>
          <p:cNvSpPr>
            <a:spLocks noGrp="1"/>
          </p:cNvSpPr>
          <p:nvPr>
            <p:ph type="title"/>
          </p:nvPr>
        </p:nvSpPr>
        <p:spPr>
          <a:xfrm>
            <a:off x="838200" y="242575"/>
            <a:ext cx="10515600" cy="1325563"/>
          </a:xfrm>
        </p:spPr>
        <p:txBody>
          <a:bodyPr/>
          <a:lstStyle/>
          <a:p>
            <a:r>
              <a:rPr lang="en-US" dirty="0"/>
              <a:t>Texture Information Encoding</a:t>
            </a:r>
            <a:endParaRPr lang="en-IN" dirty="0"/>
          </a:p>
        </p:txBody>
      </p:sp>
      <p:sp>
        <p:nvSpPr>
          <p:cNvPr id="3" name="Content Placeholder 2">
            <a:extLst>
              <a:ext uri="{FF2B5EF4-FFF2-40B4-BE49-F238E27FC236}">
                <a16:creationId xmlns:a16="http://schemas.microsoft.com/office/drawing/2014/main" id="{91B2443F-E047-4DE1-1ECC-F33D0C862BFB}"/>
              </a:ext>
            </a:extLst>
          </p:cNvPr>
          <p:cNvSpPr>
            <a:spLocks noGrp="1"/>
          </p:cNvSpPr>
          <p:nvPr>
            <p:ph idx="1"/>
          </p:nvPr>
        </p:nvSpPr>
        <p:spPr>
          <a:xfrm>
            <a:off x="838200" y="1423448"/>
            <a:ext cx="10515600" cy="5156462"/>
          </a:xfrm>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This technique is developed as an alternative to 1-pixel shift + flip augmentation technique. In this approach, we will address the issue directly at the root level. In this technique, we will try to incorporate the information from the evenly spaced pixels onto the oddly spaced pixels. By doing this, we can ensure that, the information is still preserved even after performing max pooling. The impact of this technique can only be seen if the image have some texture information. In other cases, it may not provide much impact.</a:t>
            </a:r>
          </a:p>
        </p:txBody>
      </p:sp>
    </p:spTree>
    <p:extLst>
      <p:ext uri="{BB962C8B-B14F-4D97-AF65-F5344CB8AC3E}">
        <p14:creationId xmlns:p14="http://schemas.microsoft.com/office/powerpoint/2010/main" val="842168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4F3EA2A-9009-3941-A8D4-9955A0632320}"/>
              </a:ext>
            </a:extLst>
          </p:cNvPr>
          <p:cNvGraphicFramePr>
            <a:graphicFrameLocks noGrp="1"/>
          </p:cNvGraphicFramePr>
          <p:nvPr>
            <p:extLst>
              <p:ext uri="{D42A27DB-BD31-4B8C-83A1-F6EECF244321}">
                <p14:modId xmlns:p14="http://schemas.microsoft.com/office/powerpoint/2010/main" val="3616950775"/>
              </p:ext>
            </p:extLst>
          </p:nvPr>
        </p:nvGraphicFramePr>
        <p:xfrm>
          <a:off x="1027522" y="1275845"/>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3" name="Rectangle 2">
            <a:extLst>
              <a:ext uri="{FF2B5EF4-FFF2-40B4-BE49-F238E27FC236}">
                <a16:creationId xmlns:a16="http://schemas.microsoft.com/office/drawing/2014/main" id="{ACC81403-E283-C6BE-F4C0-F83F379FBCAC}"/>
              </a:ext>
            </a:extLst>
          </p:cNvPr>
          <p:cNvSpPr/>
          <p:nvPr/>
        </p:nvSpPr>
        <p:spPr>
          <a:xfrm>
            <a:off x="1018096" y="129147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15E1F9A5-F0B1-9044-E8A5-88523BDB040D}"/>
              </a:ext>
            </a:extLst>
          </p:cNvPr>
          <p:cNvSpPr/>
          <p:nvPr/>
        </p:nvSpPr>
        <p:spPr>
          <a:xfrm>
            <a:off x="2301712" y="130247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E3DBB387-EB32-E810-C5CC-53428AA2C011}"/>
              </a:ext>
            </a:extLst>
          </p:cNvPr>
          <p:cNvSpPr/>
          <p:nvPr/>
        </p:nvSpPr>
        <p:spPr>
          <a:xfrm>
            <a:off x="3575905" y="130404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327E6FF-02DC-F3CC-DA7E-CF0350A9D5E4}"/>
              </a:ext>
            </a:extLst>
          </p:cNvPr>
          <p:cNvSpPr/>
          <p:nvPr/>
        </p:nvSpPr>
        <p:spPr>
          <a:xfrm>
            <a:off x="4812390" y="128675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FC3C499A-57DD-5279-4422-6F28A672C0AD}"/>
              </a:ext>
            </a:extLst>
          </p:cNvPr>
          <p:cNvSpPr/>
          <p:nvPr/>
        </p:nvSpPr>
        <p:spPr>
          <a:xfrm>
            <a:off x="1019666" y="228285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2FE58605-EF49-4CF8-9386-5B7D0E6DE206}"/>
              </a:ext>
            </a:extLst>
          </p:cNvPr>
          <p:cNvSpPr/>
          <p:nvPr/>
        </p:nvSpPr>
        <p:spPr>
          <a:xfrm>
            <a:off x="2303282" y="229385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97332D7-0F13-7C5F-A213-3E5BFED8E052}"/>
              </a:ext>
            </a:extLst>
          </p:cNvPr>
          <p:cNvSpPr/>
          <p:nvPr/>
        </p:nvSpPr>
        <p:spPr>
          <a:xfrm>
            <a:off x="3577475" y="229542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AC85FCDD-B807-DF7B-DE9D-A1D18D640047}"/>
              </a:ext>
            </a:extLst>
          </p:cNvPr>
          <p:cNvSpPr/>
          <p:nvPr/>
        </p:nvSpPr>
        <p:spPr>
          <a:xfrm>
            <a:off x="4813960" y="227814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6D785B94-2625-7341-11E3-63A5FE128047}"/>
              </a:ext>
            </a:extLst>
          </p:cNvPr>
          <p:cNvSpPr/>
          <p:nvPr/>
        </p:nvSpPr>
        <p:spPr>
          <a:xfrm>
            <a:off x="1010240" y="326324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4746F9A7-5069-0C31-AA80-7B5E11E6F29D}"/>
              </a:ext>
            </a:extLst>
          </p:cNvPr>
          <p:cNvSpPr/>
          <p:nvPr/>
        </p:nvSpPr>
        <p:spPr>
          <a:xfrm>
            <a:off x="2293856" y="327424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7C13F010-3397-2C4C-0F6A-5CB4EE65236F}"/>
              </a:ext>
            </a:extLst>
          </p:cNvPr>
          <p:cNvSpPr/>
          <p:nvPr/>
        </p:nvSpPr>
        <p:spPr>
          <a:xfrm>
            <a:off x="3568049" y="327581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1024581E-8B0D-0209-B593-30E895D33792}"/>
              </a:ext>
            </a:extLst>
          </p:cNvPr>
          <p:cNvSpPr/>
          <p:nvPr/>
        </p:nvSpPr>
        <p:spPr>
          <a:xfrm>
            <a:off x="4804534" y="32585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E11A3CF6-1B54-78E3-BA29-B7B2606FEBAF}"/>
              </a:ext>
            </a:extLst>
          </p:cNvPr>
          <p:cNvSpPr/>
          <p:nvPr/>
        </p:nvSpPr>
        <p:spPr>
          <a:xfrm>
            <a:off x="1000811" y="424363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F0DCD498-ABC3-5752-1156-DDAC8601962F}"/>
              </a:ext>
            </a:extLst>
          </p:cNvPr>
          <p:cNvSpPr/>
          <p:nvPr/>
        </p:nvSpPr>
        <p:spPr>
          <a:xfrm>
            <a:off x="2284427" y="42546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7AFD24CD-0113-9CF4-B2A7-EF216C53F38F}"/>
              </a:ext>
            </a:extLst>
          </p:cNvPr>
          <p:cNvSpPr/>
          <p:nvPr/>
        </p:nvSpPr>
        <p:spPr>
          <a:xfrm>
            <a:off x="3558620" y="425620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EFE8910A-DC43-D259-4EEC-885EA0C0B5BE}"/>
              </a:ext>
            </a:extLst>
          </p:cNvPr>
          <p:cNvSpPr/>
          <p:nvPr/>
        </p:nvSpPr>
        <p:spPr>
          <a:xfrm>
            <a:off x="4795105" y="423891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6" name="Rectangle 165">
            <a:extLst>
              <a:ext uri="{FF2B5EF4-FFF2-40B4-BE49-F238E27FC236}">
                <a16:creationId xmlns:a16="http://schemas.microsoft.com/office/drawing/2014/main" id="{078B1D0B-E34B-B3B5-5760-B4AB1196FD2E}"/>
              </a:ext>
            </a:extLst>
          </p:cNvPr>
          <p:cNvSpPr/>
          <p:nvPr/>
        </p:nvSpPr>
        <p:spPr>
          <a:xfrm>
            <a:off x="7861955" y="1443872"/>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7" name="Equals 166">
            <a:extLst>
              <a:ext uri="{FF2B5EF4-FFF2-40B4-BE49-F238E27FC236}">
                <a16:creationId xmlns:a16="http://schemas.microsoft.com/office/drawing/2014/main" id="{1E6F1BD3-4A11-7B6B-7F0C-07FA0F8BF5BF}"/>
              </a:ext>
            </a:extLst>
          </p:cNvPr>
          <p:cNvSpPr/>
          <p:nvPr/>
        </p:nvSpPr>
        <p:spPr>
          <a:xfrm>
            <a:off x="8765365" y="1566421"/>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8" name="TextBox 167">
            <a:extLst>
              <a:ext uri="{FF2B5EF4-FFF2-40B4-BE49-F238E27FC236}">
                <a16:creationId xmlns:a16="http://schemas.microsoft.com/office/drawing/2014/main" id="{6536851E-709C-0552-1272-87F38AB21B7A}"/>
              </a:ext>
            </a:extLst>
          </p:cNvPr>
          <p:cNvSpPr txBox="1"/>
          <p:nvPr/>
        </p:nvSpPr>
        <p:spPr>
          <a:xfrm>
            <a:off x="9332542" y="1359031"/>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169" name="Rectangle 168">
            <a:extLst>
              <a:ext uri="{FF2B5EF4-FFF2-40B4-BE49-F238E27FC236}">
                <a16:creationId xmlns:a16="http://schemas.microsoft.com/office/drawing/2014/main" id="{578DA889-8C5F-2C48-B8E6-A8C3CD18B2F6}"/>
              </a:ext>
            </a:extLst>
          </p:cNvPr>
          <p:cNvSpPr/>
          <p:nvPr/>
        </p:nvSpPr>
        <p:spPr>
          <a:xfrm>
            <a:off x="7863525" y="2350418"/>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0" name="Equals 169">
            <a:extLst>
              <a:ext uri="{FF2B5EF4-FFF2-40B4-BE49-F238E27FC236}">
                <a16:creationId xmlns:a16="http://schemas.microsoft.com/office/drawing/2014/main" id="{4727827E-BAF2-A5A7-02BC-7FA8F004E19D}"/>
              </a:ext>
            </a:extLst>
          </p:cNvPr>
          <p:cNvSpPr/>
          <p:nvPr/>
        </p:nvSpPr>
        <p:spPr>
          <a:xfrm>
            <a:off x="8766935" y="2472967"/>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1" name="TextBox 170">
            <a:extLst>
              <a:ext uri="{FF2B5EF4-FFF2-40B4-BE49-F238E27FC236}">
                <a16:creationId xmlns:a16="http://schemas.microsoft.com/office/drawing/2014/main" id="{AC855B24-08B9-30BE-17F6-53DBF931D7E8}"/>
              </a:ext>
            </a:extLst>
          </p:cNvPr>
          <p:cNvSpPr txBox="1"/>
          <p:nvPr/>
        </p:nvSpPr>
        <p:spPr>
          <a:xfrm>
            <a:off x="9334112" y="2265577"/>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174" name="Straight Arrow Connector 173">
            <a:extLst>
              <a:ext uri="{FF2B5EF4-FFF2-40B4-BE49-F238E27FC236}">
                <a16:creationId xmlns:a16="http://schemas.microsoft.com/office/drawing/2014/main" id="{B2C4B9E3-E571-BD17-AEE4-3D6E1C44E220}"/>
              </a:ext>
            </a:extLst>
          </p:cNvPr>
          <p:cNvCxnSpPr>
            <a:cxnSpLocks/>
          </p:cNvCxnSpPr>
          <p:nvPr/>
        </p:nvCxnSpPr>
        <p:spPr>
          <a:xfrm>
            <a:off x="8053636" y="36136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D564684-D67C-5F69-E016-BCF13F501EA0}"/>
              </a:ext>
            </a:extLst>
          </p:cNvPr>
          <p:cNvCxnSpPr>
            <a:cxnSpLocks/>
          </p:cNvCxnSpPr>
          <p:nvPr/>
        </p:nvCxnSpPr>
        <p:spPr>
          <a:xfrm flipH="1">
            <a:off x="7997079" y="37660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6" name="Equals 175">
            <a:extLst>
              <a:ext uri="{FF2B5EF4-FFF2-40B4-BE49-F238E27FC236}">
                <a16:creationId xmlns:a16="http://schemas.microsoft.com/office/drawing/2014/main" id="{F7C5A81D-1BEE-D882-EEE6-4581153746FF}"/>
              </a:ext>
            </a:extLst>
          </p:cNvPr>
          <p:cNvSpPr/>
          <p:nvPr/>
        </p:nvSpPr>
        <p:spPr>
          <a:xfrm>
            <a:off x="8768506" y="3615179"/>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7" name="TextBox 176">
            <a:extLst>
              <a:ext uri="{FF2B5EF4-FFF2-40B4-BE49-F238E27FC236}">
                <a16:creationId xmlns:a16="http://schemas.microsoft.com/office/drawing/2014/main" id="{3BA536A6-855B-A4E0-91AA-DE30C245CF93}"/>
              </a:ext>
            </a:extLst>
          </p:cNvPr>
          <p:cNvSpPr txBox="1"/>
          <p:nvPr/>
        </p:nvSpPr>
        <p:spPr>
          <a:xfrm>
            <a:off x="9335683" y="3407789"/>
            <a:ext cx="2281281" cy="646331"/>
          </a:xfrm>
          <a:prstGeom prst="rect">
            <a:avLst/>
          </a:prstGeom>
          <a:noFill/>
        </p:spPr>
        <p:txBody>
          <a:bodyPr wrap="square" rtlCol="0">
            <a:spAutoFit/>
          </a:bodyPr>
          <a:lstStyle/>
          <a:p>
            <a:r>
              <a:rPr lang="en-US" dirty="0"/>
              <a:t>Exchange of Information</a:t>
            </a:r>
            <a:endParaRPr lang="en-IN" dirty="0"/>
          </a:p>
        </p:txBody>
      </p:sp>
    </p:spTree>
    <p:extLst>
      <p:ext uri="{BB962C8B-B14F-4D97-AF65-F5344CB8AC3E}">
        <p14:creationId xmlns:p14="http://schemas.microsoft.com/office/powerpoint/2010/main" val="322626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4F3EA2A-9009-3941-A8D4-9955A0632320}"/>
              </a:ext>
            </a:extLst>
          </p:cNvPr>
          <p:cNvGraphicFramePr>
            <a:graphicFrameLocks noGrp="1"/>
          </p:cNvGraphicFramePr>
          <p:nvPr>
            <p:extLst>
              <p:ext uri="{D42A27DB-BD31-4B8C-83A1-F6EECF244321}">
                <p14:modId xmlns:p14="http://schemas.microsoft.com/office/powerpoint/2010/main" val="640425578"/>
              </p:ext>
            </p:extLst>
          </p:nvPr>
        </p:nvGraphicFramePr>
        <p:xfrm>
          <a:off x="1027522" y="1275845"/>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3" name="Rectangle 2">
            <a:extLst>
              <a:ext uri="{FF2B5EF4-FFF2-40B4-BE49-F238E27FC236}">
                <a16:creationId xmlns:a16="http://schemas.microsoft.com/office/drawing/2014/main" id="{ACC81403-E283-C6BE-F4C0-F83F379FBCAC}"/>
              </a:ext>
            </a:extLst>
          </p:cNvPr>
          <p:cNvSpPr/>
          <p:nvPr/>
        </p:nvSpPr>
        <p:spPr>
          <a:xfrm>
            <a:off x="1018096" y="129147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15E1F9A5-F0B1-9044-E8A5-88523BDB040D}"/>
              </a:ext>
            </a:extLst>
          </p:cNvPr>
          <p:cNvSpPr/>
          <p:nvPr/>
        </p:nvSpPr>
        <p:spPr>
          <a:xfrm>
            <a:off x="2301712" y="130247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E3DBB387-EB32-E810-C5CC-53428AA2C011}"/>
              </a:ext>
            </a:extLst>
          </p:cNvPr>
          <p:cNvSpPr/>
          <p:nvPr/>
        </p:nvSpPr>
        <p:spPr>
          <a:xfrm>
            <a:off x="3575905" y="130404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327E6FF-02DC-F3CC-DA7E-CF0350A9D5E4}"/>
              </a:ext>
            </a:extLst>
          </p:cNvPr>
          <p:cNvSpPr/>
          <p:nvPr/>
        </p:nvSpPr>
        <p:spPr>
          <a:xfrm>
            <a:off x="4812390" y="128675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FC3C499A-57DD-5279-4422-6F28A672C0AD}"/>
              </a:ext>
            </a:extLst>
          </p:cNvPr>
          <p:cNvSpPr/>
          <p:nvPr/>
        </p:nvSpPr>
        <p:spPr>
          <a:xfrm>
            <a:off x="1019666" y="228285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2FE58605-EF49-4CF8-9386-5B7D0E6DE206}"/>
              </a:ext>
            </a:extLst>
          </p:cNvPr>
          <p:cNvSpPr/>
          <p:nvPr/>
        </p:nvSpPr>
        <p:spPr>
          <a:xfrm>
            <a:off x="2303282" y="229385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97332D7-0F13-7C5F-A213-3E5BFED8E052}"/>
              </a:ext>
            </a:extLst>
          </p:cNvPr>
          <p:cNvSpPr/>
          <p:nvPr/>
        </p:nvSpPr>
        <p:spPr>
          <a:xfrm>
            <a:off x="3577475" y="229542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AC85FCDD-B807-DF7B-DE9D-A1D18D640047}"/>
              </a:ext>
            </a:extLst>
          </p:cNvPr>
          <p:cNvSpPr/>
          <p:nvPr/>
        </p:nvSpPr>
        <p:spPr>
          <a:xfrm>
            <a:off x="4813960" y="227814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6D785B94-2625-7341-11E3-63A5FE128047}"/>
              </a:ext>
            </a:extLst>
          </p:cNvPr>
          <p:cNvSpPr/>
          <p:nvPr/>
        </p:nvSpPr>
        <p:spPr>
          <a:xfrm>
            <a:off x="1010240" y="326324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4746F9A7-5069-0C31-AA80-7B5E11E6F29D}"/>
              </a:ext>
            </a:extLst>
          </p:cNvPr>
          <p:cNvSpPr/>
          <p:nvPr/>
        </p:nvSpPr>
        <p:spPr>
          <a:xfrm>
            <a:off x="2293856" y="327424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7C13F010-3397-2C4C-0F6A-5CB4EE65236F}"/>
              </a:ext>
            </a:extLst>
          </p:cNvPr>
          <p:cNvSpPr/>
          <p:nvPr/>
        </p:nvSpPr>
        <p:spPr>
          <a:xfrm>
            <a:off x="3568049" y="327581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1024581E-8B0D-0209-B593-30E895D33792}"/>
              </a:ext>
            </a:extLst>
          </p:cNvPr>
          <p:cNvSpPr/>
          <p:nvPr/>
        </p:nvSpPr>
        <p:spPr>
          <a:xfrm>
            <a:off x="4804534" y="32585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E11A3CF6-1B54-78E3-BA29-B7B2606FEBAF}"/>
              </a:ext>
            </a:extLst>
          </p:cNvPr>
          <p:cNvSpPr/>
          <p:nvPr/>
        </p:nvSpPr>
        <p:spPr>
          <a:xfrm>
            <a:off x="1000811" y="424363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F0DCD498-ABC3-5752-1156-DDAC8601962F}"/>
              </a:ext>
            </a:extLst>
          </p:cNvPr>
          <p:cNvSpPr/>
          <p:nvPr/>
        </p:nvSpPr>
        <p:spPr>
          <a:xfrm>
            <a:off x="2284427" y="42546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7AFD24CD-0113-9CF4-B2A7-EF216C53F38F}"/>
              </a:ext>
            </a:extLst>
          </p:cNvPr>
          <p:cNvSpPr/>
          <p:nvPr/>
        </p:nvSpPr>
        <p:spPr>
          <a:xfrm>
            <a:off x="3558620" y="425620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EFE8910A-DC43-D259-4EEC-885EA0C0B5BE}"/>
              </a:ext>
            </a:extLst>
          </p:cNvPr>
          <p:cNvSpPr/>
          <p:nvPr/>
        </p:nvSpPr>
        <p:spPr>
          <a:xfrm>
            <a:off x="4795105" y="423891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1DAB2E3F-4178-AB48-A446-63D967B2EB99}"/>
              </a:ext>
            </a:extLst>
          </p:cNvPr>
          <p:cNvSpPr/>
          <p:nvPr/>
        </p:nvSpPr>
        <p:spPr>
          <a:xfrm>
            <a:off x="1624550" y="1794233"/>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3ECB499D-5B94-AED9-9512-F7FCFD7BB163}"/>
              </a:ext>
            </a:extLst>
          </p:cNvPr>
          <p:cNvSpPr/>
          <p:nvPr/>
        </p:nvSpPr>
        <p:spPr>
          <a:xfrm>
            <a:off x="4135228" y="177852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6AFF74B3-1111-CB4B-71E8-22CA9BD6E1A5}"/>
              </a:ext>
            </a:extLst>
          </p:cNvPr>
          <p:cNvSpPr/>
          <p:nvPr/>
        </p:nvSpPr>
        <p:spPr>
          <a:xfrm>
            <a:off x="2883034" y="178009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6" name="Rectangle 165">
            <a:extLst>
              <a:ext uri="{FF2B5EF4-FFF2-40B4-BE49-F238E27FC236}">
                <a16:creationId xmlns:a16="http://schemas.microsoft.com/office/drawing/2014/main" id="{078B1D0B-E34B-B3B5-5760-B4AB1196FD2E}"/>
              </a:ext>
            </a:extLst>
          </p:cNvPr>
          <p:cNvSpPr/>
          <p:nvPr/>
        </p:nvSpPr>
        <p:spPr>
          <a:xfrm>
            <a:off x="7861955" y="1443872"/>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7" name="Equals 166">
            <a:extLst>
              <a:ext uri="{FF2B5EF4-FFF2-40B4-BE49-F238E27FC236}">
                <a16:creationId xmlns:a16="http://schemas.microsoft.com/office/drawing/2014/main" id="{1E6F1BD3-4A11-7B6B-7F0C-07FA0F8BF5BF}"/>
              </a:ext>
            </a:extLst>
          </p:cNvPr>
          <p:cNvSpPr/>
          <p:nvPr/>
        </p:nvSpPr>
        <p:spPr>
          <a:xfrm>
            <a:off x="8765365" y="1566421"/>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8" name="TextBox 167">
            <a:extLst>
              <a:ext uri="{FF2B5EF4-FFF2-40B4-BE49-F238E27FC236}">
                <a16:creationId xmlns:a16="http://schemas.microsoft.com/office/drawing/2014/main" id="{6536851E-709C-0552-1272-87F38AB21B7A}"/>
              </a:ext>
            </a:extLst>
          </p:cNvPr>
          <p:cNvSpPr txBox="1"/>
          <p:nvPr/>
        </p:nvSpPr>
        <p:spPr>
          <a:xfrm>
            <a:off x="9332542" y="1359031"/>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169" name="Rectangle 168">
            <a:extLst>
              <a:ext uri="{FF2B5EF4-FFF2-40B4-BE49-F238E27FC236}">
                <a16:creationId xmlns:a16="http://schemas.microsoft.com/office/drawing/2014/main" id="{578DA889-8C5F-2C48-B8E6-A8C3CD18B2F6}"/>
              </a:ext>
            </a:extLst>
          </p:cNvPr>
          <p:cNvSpPr/>
          <p:nvPr/>
        </p:nvSpPr>
        <p:spPr>
          <a:xfrm>
            <a:off x="7863525" y="2350418"/>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0" name="Equals 169">
            <a:extLst>
              <a:ext uri="{FF2B5EF4-FFF2-40B4-BE49-F238E27FC236}">
                <a16:creationId xmlns:a16="http://schemas.microsoft.com/office/drawing/2014/main" id="{4727827E-BAF2-A5A7-02BC-7FA8F004E19D}"/>
              </a:ext>
            </a:extLst>
          </p:cNvPr>
          <p:cNvSpPr/>
          <p:nvPr/>
        </p:nvSpPr>
        <p:spPr>
          <a:xfrm>
            <a:off x="8766935" y="2472967"/>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1" name="TextBox 170">
            <a:extLst>
              <a:ext uri="{FF2B5EF4-FFF2-40B4-BE49-F238E27FC236}">
                <a16:creationId xmlns:a16="http://schemas.microsoft.com/office/drawing/2014/main" id="{AC855B24-08B9-30BE-17F6-53DBF931D7E8}"/>
              </a:ext>
            </a:extLst>
          </p:cNvPr>
          <p:cNvSpPr txBox="1"/>
          <p:nvPr/>
        </p:nvSpPr>
        <p:spPr>
          <a:xfrm>
            <a:off x="9334112" y="2265577"/>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174" name="Straight Arrow Connector 173">
            <a:extLst>
              <a:ext uri="{FF2B5EF4-FFF2-40B4-BE49-F238E27FC236}">
                <a16:creationId xmlns:a16="http://schemas.microsoft.com/office/drawing/2014/main" id="{B2C4B9E3-E571-BD17-AEE4-3D6E1C44E220}"/>
              </a:ext>
            </a:extLst>
          </p:cNvPr>
          <p:cNvCxnSpPr>
            <a:cxnSpLocks/>
          </p:cNvCxnSpPr>
          <p:nvPr/>
        </p:nvCxnSpPr>
        <p:spPr>
          <a:xfrm>
            <a:off x="8053636" y="36136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D564684-D67C-5F69-E016-BCF13F501EA0}"/>
              </a:ext>
            </a:extLst>
          </p:cNvPr>
          <p:cNvCxnSpPr>
            <a:cxnSpLocks/>
          </p:cNvCxnSpPr>
          <p:nvPr/>
        </p:nvCxnSpPr>
        <p:spPr>
          <a:xfrm flipH="1">
            <a:off x="7997079" y="37660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6" name="Equals 175">
            <a:extLst>
              <a:ext uri="{FF2B5EF4-FFF2-40B4-BE49-F238E27FC236}">
                <a16:creationId xmlns:a16="http://schemas.microsoft.com/office/drawing/2014/main" id="{F7C5A81D-1BEE-D882-EEE6-4581153746FF}"/>
              </a:ext>
            </a:extLst>
          </p:cNvPr>
          <p:cNvSpPr/>
          <p:nvPr/>
        </p:nvSpPr>
        <p:spPr>
          <a:xfrm>
            <a:off x="8768506" y="3615179"/>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7" name="TextBox 176">
            <a:extLst>
              <a:ext uri="{FF2B5EF4-FFF2-40B4-BE49-F238E27FC236}">
                <a16:creationId xmlns:a16="http://schemas.microsoft.com/office/drawing/2014/main" id="{3BA536A6-855B-A4E0-91AA-DE30C245CF93}"/>
              </a:ext>
            </a:extLst>
          </p:cNvPr>
          <p:cNvSpPr txBox="1"/>
          <p:nvPr/>
        </p:nvSpPr>
        <p:spPr>
          <a:xfrm>
            <a:off x="9335683" y="3407789"/>
            <a:ext cx="2281281" cy="646331"/>
          </a:xfrm>
          <a:prstGeom prst="rect">
            <a:avLst/>
          </a:prstGeom>
          <a:noFill/>
        </p:spPr>
        <p:txBody>
          <a:bodyPr wrap="square" rtlCol="0">
            <a:spAutoFit/>
          </a:bodyPr>
          <a:lstStyle/>
          <a:p>
            <a:r>
              <a:rPr lang="en-US" dirty="0"/>
              <a:t>Exchange of Information</a:t>
            </a:r>
            <a:endParaRPr lang="en-IN" dirty="0"/>
          </a:p>
        </p:txBody>
      </p:sp>
    </p:spTree>
    <p:extLst>
      <p:ext uri="{BB962C8B-B14F-4D97-AF65-F5344CB8AC3E}">
        <p14:creationId xmlns:p14="http://schemas.microsoft.com/office/powerpoint/2010/main" val="226605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POOLING LAYERS</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3</a:t>
            </a:fld>
            <a:endParaRPr lang="en-US" dirty="0"/>
          </a:p>
        </p:txBody>
      </p:sp>
      <p:pic>
        <p:nvPicPr>
          <p:cNvPr id="1026" name="Picture 2" descr="Max Pooling Layer | NumPyNet">
            <a:extLst>
              <a:ext uri="{FF2B5EF4-FFF2-40B4-BE49-F238E27FC236}">
                <a16:creationId xmlns:a16="http://schemas.microsoft.com/office/drawing/2014/main" id="{755594A5-85E4-714C-1B95-9A1FE2976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311" y="2361080"/>
            <a:ext cx="6934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4F3EA2A-9009-3941-A8D4-9955A0632320}"/>
              </a:ext>
            </a:extLst>
          </p:cNvPr>
          <p:cNvGraphicFramePr>
            <a:graphicFrameLocks noGrp="1"/>
          </p:cNvGraphicFramePr>
          <p:nvPr/>
        </p:nvGraphicFramePr>
        <p:xfrm>
          <a:off x="1027522" y="1275845"/>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3" name="Rectangle 2">
            <a:extLst>
              <a:ext uri="{FF2B5EF4-FFF2-40B4-BE49-F238E27FC236}">
                <a16:creationId xmlns:a16="http://schemas.microsoft.com/office/drawing/2014/main" id="{ACC81403-E283-C6BE-F4C0-F83F379FBCAC}"/>
              </a:ext>
            </a:extLst>
          </p:cNvPr>
          <p:cNvSpPr/>
          <p:nvPr/>
        </p:nvSpPr>
        <p:spPr>
          <a:xfrm>
            <a:off x="1018096" y="129147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15E1F9A5-F0B1-9044-E8A5-88523BDB040D}"/>
              </a:ext>
            </a:extLst>
          </p:cNvPr>
          <p:cNvSpPr/>
          <p:nvPr/>
        </p:nvSpPr>
        <p:spPr>
          <a:xfrm>
            <a:off x="2301712" y="130247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 name="Rectangle 4">
            <a:extLst>
              <a:ext uri="{FF2B5EF4-FFF2-40B4-BE49-F238E27FC236}">
                <a16:creationId xmlns:a16="http://schemas.microsoft.com/office/drawing/2014/main" id="{E3DBB387-EB32-E810-C5CC-53428AA2C011}"/>
              </a:ext>
            </a:extLst>
          </p:cNvPr>
          <p:cNvSpPr/>
          <p:nvPr/>
        </p:nvSpPr>
        <p:spPr>
          <a:xfrm>
            <a:off x="3575905" y="130404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327E6FF-02DC-F3CC-DA7E-CF0350A9D5E4}"/>
              </a:ext>
            </a:extLst>
          </p:cNvPr>
          <p:cNvSpPr/>
          <p:nvPr/>
        </p:nvSpPr>
        <p:spPr>
          <a:xfrm>
            <a:off x="4812390" y="128675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FC3C499A-57DD-5279-4422-6F28A672C0AD}"/>
              </a:ext>
            </a:extLst>
          </p:cNvPr>
          <p:cNvSpPr/>
          <p:nvPr/>
        </p:nvSpPr>
        <p:spPr>
          <a:xfrm>
            <a:off x="1019666" y="228285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2FE58605-EF49-4CF8-9386-5B7D0E6DE206}"/>
              </a:ext>
            </a:extLst>
          </p:cNvPr>
          <p:cNvSpPr/>
          <p:nvPr/>
        </p:nvSpPr>
        <p:spPr>
          <a:xfrm>
            <a:off x="2303282" y="229385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797332D7-0F13-7C5F-A213-3E5BFED8E052}"/>
              </a:ext>
            </a:extLst>
          </p:cNvPr>
          <p:cNvSpPr/>
          <p:nvPr/>
        </p:nvSpPr>
        <p:spPr>
          <a:xfrm>
            <a:off x="3577475" y="229542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AC85FCDD-B807-DF7B-DE9D-A1D18D640047}"/>
              </a:ext>
            </a:extLst>
          </p:cNvPr>
          <p:cNvSpPr/>
          <p:nvPr/>
        </p:nvSpPr>
        <p:spPr>
          <a:xfrm>
            <a:off x="4813960" y="227814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6D785B94-2625-7341-11E3-63A5FE128047}"/>
              </a:ext>
            </a:extLst>
          </p:cNvPr>
          <p:cNvSpPr/>
          <p:nvPr/>
        </p:nvSpPr>
        <p:spPr>
          <a:xfrm>
            <a:off x="1010240" y="326324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4746F9A7-5069-0C31-AA80-7B5E11E6F29D}"/>
              </a:ext>
            </a:extLst>
          </p:cNvPr>
          <p:cNvSpPr/>
          <p:nvPr/>
        </p:nvSpPr>
        <p:spPr>
          <a:xfrm>
            <a:off x="2293856" y="327424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7C13F010-3397-2C4C-0F6A-5CB4EE65236F}"/>
              </a:ext>
            </a:extLst>
          </p:cNvPr>
          <p:cNvSpPr/>
          <p:nvPr/>
        </p:nvSpPr>
        <p:spPr>
          <a:xfrm>
            <a:off x="3568049" y="327581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1024581E-8B0D-0209-B593-30E895D33792}"/>
              </a:ext>
            </a:extLst>
          </p:cNvPr>
          <p:cNvSpPr/>
          <p:nvPr/>
        </p:nvSpPr>
        <p:spPr>
          <a:xfrm>
            <a:off x="4804534" y="32585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E11A3CF6-1B54-78E3-BA29-B7B2606FEBAF}"/>
              </a:ext>
            </a:extLst>
          </p:cNvPr>
          <p:cNvSpPr/>
          <p:nvPr/>
        </p:nvSpPr>
        <p:spPr>
          <a:xfrm>
            <a:off x="1000811" y="424363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F0DCD498-ABC3-5752-1156-DDAC8601962F}"/>
              </a:ext>
            </a:extLst>
          </p:cNvPr>
          <p:cNvSpPr/>
          <p:nvPr/>
        </p:nvSpPr>
        <p:spPr>
          <a:xfrm>
            <a:off x="2284427" y="425463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7AFD24CD-0113-9CF4-B2A7-EF216C53F38F}"/>
              </a:ext>
            </a:extLst>
          </p:cNvPr>
          <p:cNvSpPr/>
          <p:nvPr/>
        </p:nvSpPr>
        <p:spPr>
          <a:xfrm>
            <a:off x="3558620" y="425620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EFE8910A-DC43-D259-4EEC-885EA0C0B5BE}"/>
              </a:ext>
            </a:extLst>
          </p:cNvPr>
          <p:cNvSpPr/>
          <p:nvPr/>
        </p:nvSpPr>
        <p:spPr>
          <a:xfrm>
            <a:off x="4795105" y="423891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1DAB2E3F-4178-AB48-A446-63D967B2EB99}"/>
              </a:ext>
            </a:extLst>
          </p:cNvPr>
          <p:cNvSpPr/>
          <p:nvPr/>
        </p:nvSpPr>
        <p:spPr>
          <a:xfrm>
            <a:off x="1624550" y="1794233"/>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3ECB499D-5B94-AED9-9512-F7FCFD7BB163}"/>
              </a:ext>
            </a:extLst>
          </p:cNvPr>
          <p:cNvSpPr/>
          <p:nvPr/>
        </p:nvSpPr>
        <p:spPr>
          <a:xfrm>
            <a:off x="4135228" y="177852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6AFF74B3-1111-CB4B-71E8-22CA9BD6E1A5}"/>
              </a:ext>
            </a:extLst>
          </p:cNvPr>
          <p:cNvSpPr/>
          <p:nvPr/>
        </p:nvSpPr>
        <p:spPr>
          <a:xfrm>
            <a:off x="2883034" y="178009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26" name="Straight Arrow Connector 25">
            <a:extLst>
              <a:ext uri="{FF2B5EF4-FFF2-40B4-BE49-F238E27FC236}">
                <a16:creationId xmlns:a16="http://schemas.microsoft.com/office/drawing/2014/main" id="{1973F154-C8B4-AB1B-2B6F-A6EE4829F3C0}"/>
              </a:ext>
            </a:extLst>
          </p:cNvPr>
          <p:cNvCxnSpPr>
            <a:cxnSpLocks/>
          </p:cNvCxnSpPr>
          <p:nvPr/>
        </p:nvCxnSpPr>
        <p:spPr>
          <a:xfrm>
            <a:off x="2149312" y="1414021"/>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0390F6-CC72-7596-04BB-324CB66352BB}"/>
              </a:ext>
            </a:extLst>
          </p:cNvPr>
          <p:cNvCxnSpPr>
            <a:cxnSpLocks/>
          </p:cNvCxnSpPr>
          <p:nvPr/>
        </p:nvCxnSpPr>
        <p:spPr>
          <a:xfrm flipH="1">
            <a:off x="2092755" y="1566421"/>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B5EF047-CDFA-AA2C-4347-8724EBD2DB80}"/>
              </a:ext>
            </a:extLst>
          </p:cNvPr>
          <p:cNvCxnSpPr>
            <a:cxnSpLocks/>
          </p:cNvCxnSpPr>
          <p:nvPr/>
        </p:nvCxnSpPr>
        <p:spPr>
          <a:xfrm>
            <a:off x="2122602" y="1952919"/>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135076-225B-75D9-089F-C7751C2DE402}"/>
              </a:ext>
            </a:extLst>
          </p:cNvPr>
          <p:cNvCxnSpPr>
            <a:cxnSpLocks/>
          </p:cNvCxnSpPr>
          <p:nvPr/>
        </p:nvCxnSpPr>
        <p:spPr>
          <a:xfrm flipH="1">
            <a:off x="2066045" y="2105319"/>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B1BAA6A-5D32-68A7-3AC1-6F187849B5FB}"/>
              </a:ext>
            </a:extLst>
          </p:cNvPr>
          <p:cNvCxnSpPr>
            <a:cxnSpLocks/>
          </p:cNvCxnSpPr>
          <p:nvPr/>
        </p:nvCxnSpPr>
        <p:spPr>
          <a:xfrm>
            <a:off x="2122600" y="2443117"/>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746999A-B319-E504-7F61-D974A5B35CC2}"/>
              </a:ext>
            </a:extLst>
          </p:cNvPr>
          <p:cNvCxnSpPr>
            <a:cxnSpLocks/>
          </p:cNvCxnSpPr>
          <p:nvPr/>
        </p:nvCxnSpPr>
        <p:spPr>
          <a:xfrm flipH="1">
            <a:off x="2066043" y="2595517"/>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6424A6F-4EBE-04F5-442D-A01AD511151E}"/>
              </a:ext>
            </a:extLst>
          </p:cNvPr>
          <p:cNvCxnSpPr>
            <a:cxnSpLocks/>
          </p:cNvCxnSpPr>
          <p:nvPr/>
        </p:nvCxnSpPr>
        <p:spPr>
          <a:xfrm>
            <a:off x="2094321" y="291445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3F8F846-77E9-F9A4-5D82-680D6F3DEE74}"/>
              </a:ext>
            </a:extLst>
          </p:cNvPr>
          <p:cNvCxnSpPr>
            <a:cxnSpLocks/>
          </p:cNvCxnSpPr>
          <p:nvPr/>
        </p:nvCxnSpPr>
        <p:spPr>
          <a:xfrm flipH="1">
            <a:off x="2037764" y="306685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B429DE1-485B-FCDA-51CD-9760B756ED39}"/>
              </a:ext>
            </a:extLst>
          </p:cNvPr>
          <p:cNvCxnSpPr>
            <a:cxnSpLocks/>
          </p:cNvCxnSpPr>
          <p:nvPr/>
        </p:nvCxnSpPr>
        <p:spPr>
          <a:xfrm>
            <a:off x="2113174" y="344235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9D1D41-1D97-FBEC-08AE-D9FEFC17FDDB}"/>
              </a:ext>
            </a:extLst>
          </p:cNvPr>
          <p:cNvCxnSpPr>
            <a:cxnSpLocks/>
          </p:cNvCxnSpPr>
          <p:nvPr/>
        </p:nvCxnSpPr>
        <p:spPr>
          <a:xfrm flipH="1">
            <a:off x="2056617" y="359475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B0CD4F2-31C9-2816-772B-5584D3E7280A}"/>
              </a:ext>
            </a:extLst>
          </p:cNvPr>
          <p:cNvCxnSpPr>
            <a:cxnSpLocks/>
          </p:cNvCxnSpPr>
          <p:nvPr/>
        </p:nvCxnSpPr>
        <p:spPr>
          <a:xfrm>
            <a:off x="2103747" y="388541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C7054EE-67C8-E77A-A407-4168A362394F}"/>
              </a:ext>
            </a:extLst>
          </p:cNvPr>
          <p:cNvCxnSpPr>
            <a:cxnSpLocks/>
          </p:cNvCxnSpPr>
          <p:nvPr/>
        </p:nvCxnSpPr>
        <p:spPr>
          <a:xfrm flipH="1">
            <a:off x="2047190" y="403781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A226621-C094-96B1-06B9-6E393324ED16}"/>
              </a:ext>
            </a:extLst>
          </p:cNvPr>
          <p:cNvCxnSpPr>
            <a:cxnSpLocks/>
          </p:cNvCxnSpPr>
          <p:nvPr/>
        </p:nvCxnSpPr>
        <p:spPr>
          <a:xfrm>
            <a:off x="2113176" y="441331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09AC96E-FBBE-2B75-3445-306E6B064A62}"/>
              </a:ext>
            </a:extLst>
          </p:cNvPr>
          <p:cNvCxnSpPr>
            <a:cxnSpLocks/>
          </p:cNvCxnSpPr>
          <p:nvPr/>
        </p:nvCxnSpPr>
        <p:spPr>
          <a:xfrm flipH="1">
            <a:off x="2056619" y="456571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1B9A3A-B964-FFE3-DAC8-1FBD5952D612}"/>
              </a:ext>
            </a:extLst>
          </p:cNvPr>
          <p:cNvCxnSpPr>
            <a:cxnSpLocks/>
          </p:cNvCxnSpPr>
          <p:nvPr/>
        </p:nvCxnSpPr>
        <p:spPr>
          <a:xfrm>
            <a:off x="2113177" y="483752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772C047-6882-44C6-942F-D41743E3F1F8}"/>
              </a:ext>
            </a:extLst>
          </p:cNvPr>
          <p:cNvCxnSpPr>
            <a:cxnSpLocks/>
          </p:cNvCxnSpPr>
          <p:nvPr/>
        </p:nvCxnSpPr>
        <p:spPr>
          <a:xfrm flipH="1">
            <a:off x="2056620" y="498992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E29DBD1-6347-5BC8-1FC7-1E4943F4C57F}"/>
              </a:ext>
            </a:extLst>
          </p:cNvPr>
          <p:cNvCxnSpPr>
            <a:cxnSpLocks/>
          </p:cNvCxnSpPr>
          <p:nvPr/>
        </p:nvCxnSpPr>
        <p:spPr>
          <a:xfrm>
            <a:off x="2113174" y="441331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9A8B354-6246-8064-BD97-0D87A8D1B71F}"/>
              </a:ext>
            </a:extLst>
          </p:cNvPr>
          <p:cNvCxnSpPr>
            <a:cxnSpLocks/>
          </p:cNvCxnSpPr>
          <p:nvPr/>
        </p:nvCxnSpPr>
        <p:spPr>
          <a:xfrm flipH="1">
            <a:off x="2056617" y="456571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B9B44A8-433C-AE9D-905F-7F3E425FAB21}"/>
              </a:ext>
            </a:extLst>
          </p:cNvPr>
          <p:cNvCxnSpPr>
            <a:cxnSpLocks/>
          </p:cNvCxnSpPr>
          <p:nvPr/>
        </p:nvCxnSpPr>
        <p:spPr>
          <a:xfrm>
            <a:off x="2113175" y="483752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FC2E9AC-6E9E-4B14-396A-AF13011C72A5}"/>
              </a:ext>
            </a:extLst>
          </p:cNvPr>
          <p:cNvCxnSpPr>
            <a:cxnSpLocks/>
          </p:cNvCxnSpPr>
          <p:nvPr/>
        </p:nvCxnSpPr>
        <p:spPr>
          <a:xfrm flipH="1">
            <a:off x="2056618" y="498992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B6E4A31-95AD-8BEF-9293-58BDC497739D}"/>
              </a:ext>
            </a:extLst>
          </p:cNvPr>
          <p:cNvCxnSpPr>
            <a:cxnSpLocks/>
          </p:cNvCxnSpPr>
          <p:nvPr/>
        </p:nvCxnSpPr>
        <p:spPr>
          <a:xfrm>
            <a:off x="3432931" y="1387310"/>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9197A49-AA65-507E-7EB0-AA95A3B4F107}"/>
              </a:ext>
            </a:extLst>
          </p:cNvPr>
          <p:cNvCxnSpPr>
            <a:cxnSpLocks/>
          </p:cNvCxnSpPr>
          <p:nvPr/>
        </p:nvCxnSpPr>
        <p:spPr>
          <a:xfrm flipH="1">
            <a:off x="3376374" y="1539710"/>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0BFFB39-B12B-0CCB-AFDF-B0853795B42D}"/>
              </a:ext>
            </a:extLst>
          </p:cNvPr>
          <p:cNvCxnSpPr>
            <a:cxnSpLocks/>
          </p:cNvCxnSpPr>
          <p:nvPr/>
        </p:nvCxnSpPr>
        <p:spPr>
          <a:xfrm>
            <a:off x="3406221" y="192620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4A26A71-A4FC-FA0A-FE5A-BBDF1DBB2B41}"/>
              </a:ext>
            </a:extLst>
          </p:cNvPr>
          <p:cNvCxnSpPr>
            <a:cxnSpLocks/>
          </p:cNvCxnSpPr>
          <p:nvPr/>
        </p:nvCxnSpPr>
        <p:spPr>
          <a:xfrm flipH="1">
            <a:off x="3349664" y="207860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A1D28B0-C5A6-3DBE-8266-D2EBEB57974C}"/>
              </a:ext>
            </a:extLst>
          </p:cNvPr>
          <p:cNvCxnSpPr>
            <a:cxnSpLocks/>
          </p:cNvCxnSpPr>
          <p:nvPr/>
        </p:nvCxnSpPr>
        <p:spPr>
          <a:xfrm>
            <a:off x="3406219" y="24164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9D0977-84D6-793F-EB9F-15F5E49CEDFC}"/>
              </a:ext>
            </a:extLst>
          </p:cNvPr>
          <p:cNvCxnSpPr>
            <a:cxnSpLocks/>
          </p:cNvCxnSpPr>
          <p:nvPr/>
        </p:nvCxnSpPr>
        <p:spPr>
          <a:xfrm flipH="1">
            <a:off x="3349662" y="25688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6BBC26-6F95-11D1-A114-84A4B4D613DA}"/>
              </a:ext>
            </a:extLst>
          </p:cNvPr>
          <p:cNvCxnSpPr>
            <a:cxnSpLocks/>
          </p:cNvCxnSpPr>
          <p:nvPr/>
        </p:nvCxnSpPr>
        <p:spPr>
          <a:xfrm>
            <a:off x="3377940" y="288774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C120F06-92B6-B662-6B96-D08A4D5CEC00}"/>
              </a:ext>
            </a:extLst>
          </p:cNvPr>
          <p:cNvCxnSpPr>
            <a:cxnSpLocks/>
          </p:cNvCxnSpPr>
          <p:nvPr/>
        </p:nvCxnSpPr>
        <p:spPr>
          <a:xfrm flipH="1">
            <a:off x="3321383" y="304014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C805456-686D-8BA4-C168-F800A3E63253}"/>
              </a:ext>
            </a:extLst>
          </p:cNvPr>
          <p:cNvCxnSpPr>
            <a:cxnSpLocks/>
          </p:cNvCxnSpPr>
          <p:nvPr/>
        </p:nvCxnSpPr>
        <p:spPr>
          <a:xfrm>
            <a:off x="3396793" y="341564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3F1B56E-950B-1A21-7053-23752747D068}"/>
              </a:ext>
            </a:extLst>
          </p:cNvPr>
          <p:cNvCxnSpPr>
            <a:cxnSpLocks/>
          </p:cNvCxnSpPr>
          <p:nvPr/>
        </p:nvCxnSpPr>
        <p:spPr>
          <a:xfrm flipH="1">
            <a:off x="3340236" y="356804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D34A4C9-1D90-B95D-BDD5-40634077A4D0}"/>
              </a:ext>
            </a:extLst>
          </p:cNvPr>
          <p:cNvCxnSpPr>
            <a:cxnSpLocks/>
          </p:cNvCxnSpPr>
          <p:nvPr/>
        </p:nvCxnSpPr>
        <p:spPr>
          <a:xfrm>
            <a:off x="3387366" y="3858705"/>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1F8002C-CDA9-2AE0-AA51-321F27520009}"/>
              </a:ext>
            </a:extLst>
          </p:cNvPr>
          <p:cNvCxnSpPr>
            <a:cxnSpLocks/>
          </p:cNvCxnSpPr>
          <p:nvPr/>
        </p:nvCxnSpPr>
        <p:spPr>
          <a:xfrm flipH="1">
            <a:off x="3330809" y="4011105"/>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8106CA7-D7B3-FF55-E843-11620809EACD}"/>
              </a:ext>
            </a:extLst>
          </p:cNvPr>
          <p:cNvCxnSpPr>
            <a:cxnSpLocks/>
          </p:cNvCxnSpPr>
          <p:nvPr/>
        </p:nvCxnSpPr>
        <p:spPr>
          <a:xfrm>
            <a:off x="3396793" y="438660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D6D8622-4353-ED30-6007-08528BC51006}"/>
              </a:ext>
            </a:extLst>
          </p:cNvPr>
          <p:cNvCxnSpPr>
            <a:cxnSpLocks/>
          </p:cNvCxnSpPr>
          <p:nvPr/>
        </p:nvCxnSpPr>
        <p:spPr>
          <a:xfrm flipH="1">
            <a:off x="3340236" y="453900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F7F6846-75C4-E89C-D08C-3B6252A31AAF}"/>
              </a:ext>
            </a:extLst>
          </p:cNvPr>
          <p:cNvCxnSpPr>
            <a:cxnSpLocks/>
          </p:cNvCxnSpPr>
          <p:nvPr/>
        </p:nvCxnSpPr>
        <p:spPr>
          <a:xfrm>
            <a:off x="3396794" y="4810811"/>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CEDFBA5-68A6-4E65-20C7-89C22F6CB8D2}"/>
              </a:ext>
            </a:extLst>
          </p:cNvPr>
          <p:cNvCxnSpPr>
            <a:cxnSpLocks/>
          </p:cNvCxnSpPr>
          <p:nvPr/>
        </p:nvCxnSpPr>
        <p:spPr>
          <a:xfrm flipH="1">
            <a:off x="3340237" y="4963211"/>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6B9BD08-0002-8A3D-2544-7C0FC3F5271D}"/>
              </a:ext>
            </a:extLst>
          </p:cNvPr>
          <p:cNvCxnSpPr>
            <a:cxnSpLocks/>
          </p:cNvCxnSpPr>
          <p:nvPr/>
        </p:nvCxnSpPr>
        <p:spPr>
          <a:xfrm>
            <a:off x="4667838" y="142501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4038838-C59B-D4C9-1724-7A12752F281E}"/>
              </a:ext>
            </a:extLst>
          </p:cNvPr>
          <p:cNvCxnSpPr>
            <a:cxnSpLocks/>
          </p:cNvCxnSpPr>
          <p:nvPr/>
        </p:nvCxnSpPr>
        <p:spPr>
          <a:xfrm flipH="1">
            <a:off x="4611281" y="157741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2495765-43DE-A433-CF49-ADF082845688}"/>
              </a:ext>
            </a:extLst>
          </p:cNvPr>
          <p:cNvCxnSpPr>
            <a:cxnSpLocks/>
          </p:cNvCxnSpPr>
          <p:nvPr/>
        </p:nvCxnSpPr>
        <p:spPr>
          <a:xfrm>
            <a:off x="4641128" y="196391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F6EE888-F63A-3859-1440-2832C8B4AF8D}"/>
              </a:ext>
            </a:extLst>
          </p:cNvPr>
          <p:cNvCxnSpPr>
            <a:cxnSpLocks/>
          </p:cNvCxnSpPr>
          <p:nvPr/>
        </p:nvCxnSpPr>
        <p:spPr>
          <a:xfrm flipH="1">
            <a:off x="4584571" y="211631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B7C2648-5D1A-90F5-2A42-F2B6D523B608}"/>
              </a:ext>
            </a:extLst>
          </p:cNvPr>
          <p:cNvCxnSpPr>
            <a:cxnSpLocks/>
          </p:cNvCxnSpPr>
          <p:nvPr/>
        </p:nvCxnSpPr>
        <p:spPr>
          <a:xfrm>
            <a:off x="4641126" y="245411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9D05DF6-D2C9-D11D-6188-3163C4FFAD95}"/>
              </a:ext>
            </a:extLst>
          </p:cNvPr>
          <p:cNvCxnSpPr>
            <a:cxnSpLocks/>
          </p:cNvCxnSpPr>
          <p:nvPr/>
        </p:nvCxnSpPr>
        <p:spPr>
          <a:xfrm flipH="1">
            <a:off x="4584569" y="260651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76CB8B2-2CF8-D048-33F2-4C5D2022A4A0}"/>
              </a:ext>
            </a:extLst>
          </p:cNvPr>
          <p:cNvCxnSpPr>
            <a:cxnSpLocks/>
          </p:cNvCxnSpPr>
          <p:nvPr/>
        </p:nvCxnSpPr>
        <p:spPr>
          <a:xfrm>
            <a:off x="4612847" y="292544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A2F1BA-78E0-1770-51A6-E968DFCD919B}"/>
              </a:ext>
            </a:extLst>
          </p:cNvPr>
          <p:cNvCxnSpPr>
            <a:cxnSpLocks/>
          </p:cNvCxnSpPr>
          <p:nvPr/>
        </p:nvCxnSpPr>
        <p:spPr>
          <a:xfrm flipH="1">
            <a:off x="4556290" y="307784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A7814A8-2D37-BA89-EFE4-D5F4273D7B86}"/>
              </a:ext>
            </a:extLst>
          </p:cNvPr>
          <p:cNvCxnSpPr>
            <a:cxnSpLocks/>
          </p:cNvCxnSpPr>
          <p:nvPr/>
        </p:nvCxnSpPr>
        <p:spPr>
          <a:xfrm>
            <a:off x="4631700" y="345334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6D30464-4D57-12D1-CBE6-E0760BE3A8FB}"/>
              </a:ext>
            </a:extLst>
          </p:cNvPr>
          <p:cNvCxnSpPr>
            <a:cxnSpLocks/>
          </p:cNvCxnSpPr>
          <p:nvPr/>
        </p:nvCxnSpPr>
        <p:spPr>
          <a:xfrm flipH="1">
            <a:off x="4575143" y="360574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E40AB73-BF6E-A512-1089-DD99C5924E2E}"/>
              </a:ext>
            </a:extLst>
          </p:cNvPr>
          <p:cNvCxnSpPr>
            <a:cxnSpLocks/>
          </p:cNvCxnSpPr>
          <p:nvPr/>
        </p:nvCxnSpPr>
        <p:spPr>
          <a:xfrm>
            <a:off x="4622273" y="3896411"/>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F9E75C7-435F-4841-3E08-2FE7A5206D56}"/>
              </a:ext>
            </a:extLst>
          </p:cNvPr>
          <p:cNvCxnSpPr>
            <a:cxnSpLocks/>
          </p:cNvCxnSpPr>
          <p:nvPr/>
        </p:nvCxnSpPr>
        <p:spPr>
          <a:xfrm flipH="1">
            <a:off x="4565716" y="4048811"/>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25958EE-9712-BCFE-4458-31198FC070E6}"/>
              </a:ext>
            </a:extLst>
          </p:cNvPr>
          <p:cNvCxnSpPr>
            <a:cxnSpLocks/>
          </p:cNvCxnSpPr>
          <p:nvPr/>
        </p:nvCxnSpPr>
        <p:spPr>
          <a:xfrm>
            <a:off x="4631700" y="4424309"/>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A0300DA-80C7-F90D-63B2-4E1EF1801068}"/>
              </a:ext>
            </a:extLst>
          </p:cNvPr>
          <p:cNvCxnSpPr>
            <a:cxnSpLocks/>
          </p:cNvCxnSpPr>
          <p:nvPr/>
        </p:nvCxnSpPr>
        <p:spPr>
          <a:xfrm flipH="1">
            <a:off x="4575143" y="4576709"/>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5F91C51-B605-CE5B-0332-CF5B13A18D6C}"/>
              </a:ext>
            </a:extLst>
          </p:cNvPr>
          <p:cNvCxnSpPr>
            <a:cxnSpLocks/>
          </p:cNvCxnSpPr>
          <p:nvPr/>
        </p:nvCxnSpPr>
        <p:spPr>
          <a:xfrm>
            <a:off x="4631701" y="4848517"/>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B7A17CD-A70A-82B3-E1B6-7A8FF2C839C8}"/>
              </a:ext>
            </a:extLst>
          </p:cNvPr>
          <p:cNvCxnSpPr>
            <a:cxnSpLocks/>
          </p:cNvCxnSpPr>
          <p:nvPr/>
        </p:nvCxnSpPr>
        <p:spPr>
          <a:xfrm flipH="1">
            <a:off x="4575144" y="5000917"/>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9AD5873-DE67-DC26-13B9-6128EFC9D917}"/>
              </a:ext>
            </a:extLst>
          </p:cNvPr>
          <p:cNvCxnSpPr/>
          <p:nvPr/>
        </p:nvCxnSpPr>
        <p:spPr>
          <a:xfrm flipV="1">
            <a:off x="1216058" y="1990625"/>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854023A-8490-942F-F788-378929EA08E4}"/>
              </a:ext>
            </a:extLst>
          </p:cNvPr>
          <p:cNvCxnSpPr>
            <a:cxnSpLocks/>
          </p:cNvCxnSpPr>
          <p:nvPr/>
        </p:nvCxnSpPr>
        <p:spPr>
          <a:xfrm>
            <a:off x="1311898" y="2031483"/>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B24A8DE-B513-01E2-69D5-24D0CB131F16}"/>
              </a:ext>
            </a:extLst>
          </p:cNvPr>
          <p:cNvCxnSpPr/>
          <p:nvPr/>
        </p:nvCxnSpPr>
        <p:spPr>
          <a:xfrm flipV="1">
            <a:off x="1839799" y="2020475"/>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2902EA1-3CF2-A7BB-3BCB-40B8CA1493D3}"/>
              </a:ext>
            </a:extLst>
          </p:cNvPr>
          <p:cNvCxnSpPr>
            <a:cxnSpLocks/>
          </p:cNvCxnSpPr>
          <p:nvPr/>
        </p:nvCxnSpPr>
        <p:spPr>
          <a:xfrm>
            <a:off x="1935639" y="2061333"/>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07CCDF9-C7F5-E084-9F56-9A4164F3732D}"/>
              </a:ext>
            </a:extLst>
          </p:cNvPr>
          <p:cNvCxnSpPr/>
          <p:nvPr/>
        </p:nvCxnSpPr>
        <p:spPr>
          <a:xfrm flipV="1">
            <a:off x="2595515" y="203147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FF89CA0-89B5-3EF7-86DA-52A64CB3BCF7}"/>
              </a:ext>
            </a:extLst>
          </p:cNvPr>
          <p:cNvCxnSpPr>
            <a:cxnSpLocks/>
          </p:cNvCxnSpPr>
          <p:nvPr/>
        </p:nvCxnSpPr>
        <p:spPr>
          <a:xfrm>
            <a:off x="2691355" y="207232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2C7E284-4F1E-5F5F-C468-A49C62C533E4}"/>
              </a:ext>
            </a:extLst>
          </p:cNvPr>
          <p:cNvCxnSpPr/>
          <p:nvPr/>
        </p:nvCxnSpPr>
        <p:spPr>
          <a:xfrm flipV="1">
            <a:off x="3142268" y="2059753"/>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6D05B3A1-A251-72EA-A23C-2AFA6F6BD8EF}"/>
              </a:ext>
            </a:extLst>
          </p:cNvPr>
          <p:cNvCxnSpPr>
            <a:cxnSpLocks/>
          </p:cNvCxnSpPr>
          <p:nvPr/>
        </p:nvCxnSpPr>
        <p:spPr>
          <a:xfrm>
            <a:off x="3238108" y="2100611"/>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067F87D-79CA-D00D-AAC4-9F1EC53AA985}"/>
              </a:ext>
            </a:extLst>
          </p:cNvPr>
          <p:cNvCxnSpPr/>
          <p:nvPr/>
        </p:nvCxnSpPr>
        <p:spPr>
          <a:xfrm flipV="1">
            <a:off x="4339475" y="206918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8F6D158-219D-EDBA-C73D-76B5242593C3}"/>
              </a:ext>
            </a:extLst>
          </p:cNvPr>
          <p:cNvCxnSpPr>
            <a:cxnSpLocks/>
          </p:cNvCxnSpPr>
          <p:nvPr/>
        </p:nvCxnSpPr>
        <p:spPr>
          <a:xfrm>
            <a:off x="4435315" y="211003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C471866-D406-F6C0-6EC8-B3222C623B84}"/>
              </a:ext>
            </a:extLst>
          </p:cNvPr>
          <p:cNvCxnSpPr/>
          <p:nvPr/>
        </p:nvCxnSpPr>
        <p:spPr>
          <a:xfrm flipV="1">
            <a:off x="5140747" y="203147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2A2DA77-177C-71AB-3F12-8989DA8B326D}"/>
              </a:ext>
            </a:extLst>
          </p:cNvPr>
          <p:cNvCxnSpPr>
            <a:cxnSpLocks/>
          </p:cNvCxnSpPr>
          <p:nvPr/>
        </p:nvCxnSpPr>
        <p:spPr>
          <a:xfrm>
            <a:off x="5236587" y="207233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1C649BC-BD4B-4BCE-C10A-816022B52D2B}"/>
              </a:ext>
            </a:extLst>
          </p:cNvPr>
          <p:cNvCxnSpPr/>
          <p:nvPr/>
        </p:nvCxnSpPr>
        <p:spPr>
          <a:xfrm flipV="1">
            <a:off x="5640371" y="2003191"/>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3DE994C-17C9-681D-7E02-EADF930D9649}"/>
              </a:ext>
            </a:extLst>
          </p:cNvPr>
          <p:cNvCxnSpPr>
            <a:cxnSpLocks/>
          </p:cNvCxnSpPr>
          <p:nvPr/>
        </p:nvCxnSpPr>
        <p:spPr>
          <a:xfrm>
            <a:off x="5736211" y="2044049"/>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C714190-EDCF-FF4F-CFB6-9ED1644838DC}"/>
              </a:ext>
            </a:extLst>
          </p:cNvPr>
          <p:cNvCxnSpPr/>
          <p:nvPr/>
        </p:nvCxnSpPr>
        <p:spPr>
          <a:xfrm flipV="1">
            <a:off x="3896414" y="203147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F699544F-E1DA-AC12-82B1-8DBBDDF0415E}"/>
              </a:ext>
            </a:extLst>
          </p:cNvPr>
          <p:cNvCxnSpPr>
            <a:cxnSpLocks/>
          </p:cNvCxnSpPr>
          <p:nvPr/>
        </p:nvCxnSpPr>
        <p:spPr>
          <a:xfrm>
            <a:off x="3992254" y="207233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1C36914-A140-9702-A6CF-04662C0DD9CA}"/>
              </a:ext>
            </a:extLst>
          </p:cNvPr>
          <p:cNvCxnSpPr/>
          <p:nvPr/>
        </p:nvCxnSpPr>
        <p:spPr>
          <a:xfrm flipV="1">
            <a:off x="1217629" y="295373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DC8D1B3-ED8E-81F1-02C5-69743FC383C5}"/>
              </a:ext>
            </a:extLst>
          </p:cNvPr>
          <p:cNvCxnSpPr>
            <a:cxnSpLocks/>
          </p:cNvCxnSpPr>
          <p:nvPr/>
        </p:nvCxnSpPr>
        <p:spPr>
          <a:xfrm>
            <a:off x="1313469" y="299458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5D409C8-3640-801D-2DBA-69267B6E1487}"/>
              </a:ext>
            </a:extLst>
          </p:cNvPr>
          <p:cNvCxnSpPr/>
          <p:nvPr/>
        </p:nvCxnSpPr>
        <p:spPr>
          <a:xfrm flipV="1">
            <a:off x="1841370" y="298358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63FAB44-9E4E-6647-C71C-D2755FEC20CB}"/>
              </a:ext>
            </a:extLst>
          </p:cNvPr>
          <p:cNvCxnSpPr>
            <a:cxnSpLocks/>
          </p:cNvCxnSpPr>
          <p:nvPr/>
        </p:nvCxnSpPr>
        <p:spPr>
          <a:xfrm>
            <a:off x="1937210" y="302443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6915FB9-8E5B-10D8-CDDD-CFFADB0225BC}"/>
              </a:ext>
            </a:extLst>
          </p:cNvPr>
          <p:cNvCxnSpPr/>
          <p:nvPr/>
        </p:nvCxnSpPr>
        <p:spPr>
          <a:xfrm flipV="1">
            <a:off x="2597086" y="2994575"/>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95B67A1-73B0-9074-04F5-7808265BB06F}"/>
              </a:ext>
            </a:extLst>
          </p:cNvPr>
          <p:cNvCxnSpPr>
            <a:cxnSpLocks/>
          </p:cNvCxnSpPr>
          <p:nvPr/>
        </p:nvCxnSpPr>
        <p:spPr>
          <a:xfrm>
            <a:off x="2692926" y="3035433"/>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49BD192-54F6-C351-46CD-9678C3BB27B2}"/>
              </a:ext>
            </a:extLst>
          </p:cNvPr>
          <p:cNvCxnSpPr/>
          <p:nvPr/>
        </p:nvCxnSpPr>
        <p:spPr>
          <a:xfrm flipV="1">
            <a:off x="3143839" y="3022858"/>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E6FBBC3-E3AD-4CD4-2FEF-02EEB17D0B6E}"/>
              </a:ext>
            </a:extLst>
          </p:cNvPr>
          <p:cNvCxnSpPr>
            <a:cxnSpLocks/>
          </p:cNvCxnSpPr>
          <p:nvPr/>
        </p:nvCxnSpPr>
        <p:spPr>
          <a:xfrm>
            <a:off x="3239679" y="3063716"/>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FCDAB31-C3A7-831F-86B4-75046BA0A9B5}"/>
              </a:ext>
            </a:extLst>
          </p:cNvPr>
          <p:cNvCxnSpPr/>
          <p:nvPr/>
        </p:nvCxnSpPr>
        <p:spPr>
          <a:xfrm flipV="1">
            <a:off x="4341046" y="3032285"/>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FC3F13F-3A4A-CA4E-4957-9168C6E5B201}"/>
              </a:ext>
            </a:extLst>
          </p:cNvPr>
          <p:cNvCxnSpPr>
            <a:cxnSpLocks/>
          </p:cNvCxnSpPr>
          <p:nvPr/>
        </p:nvCxnSpPr>
        <p:spPr>
          <a:xfrm>
            <a:off x="4436886" y="3073143"/>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0531C13-E813-6CB0-7FF2-CD798017B027}"/>
              </a:ext>
            </a:extLst>
          </p:cNvPr>
          <p:cNvCxnSpPr/>
          <p:nvPr/>
        </p:nvCxnSpPr>
        <p:spPr>
          <a:xfrm flipV="1">
            <a:off x="5142318" y="299457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6433657-8E57-FB75-EA3E-4C968F308745}"/>
              </a:ext>
            </a:extLst>
          </p:cNvPr>
          <p:cNvCxnSpPr>
            <a:cxnSpLocks/>
          </p:cNvCxnSpPr>
          <p:nvPr/>
        </p:nvCxnSpPr>
        <p:spPr>
          <a:xfrm>
            <a:off x="5238158" y="303543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C0845D8-4514-9BC4-7587-77167A2AF8E9}"/>
              </a:ext>
            </a:extLst>
          </p:cNvPr>
          <p:cNvCxnSpPr/>
          <p:nvPr/>
        </p:nvCxnSpPr>
        <p:spPr>
          <a:xfrm flipV="1">
            <a:off x="5641942" y="2966296"/>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0EC5650-ADD0-8364-3B7A-FB2F23A3E4B0}"/>
              </a:ext>
            </a:extLst>
          </p:cNvPr>
          <p:cNvCxnSpPr>
            <a:cxnSpLocks/>
          </p:cNvCxnSpPr>
          <p:nvPr/>
        </p:nvCxnSpPr>
        <p:spPr>
          <a:xfrm>
            <a:off x="5737782" y="3007154"/>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6F2E7CA6-0BEE-D4EC-334D-EBE6ED7A4395}"/>
              </a:ext>
            </a:extLst>
          </p:cNvPr>
          <p:cNvCxnSpPr/>
          <p:nvPr/>
        </p:nvCxnSpPr>
        <p:spPr>
          <a:xfrm flipV="1">
            <a:off x="3897985" y="299457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604AD16-FC14-15E3-1540-8B69861F73B2}"/>
              </a:ext>
            </a:extLst>
          </p:cNvPr>
          <p:cNvCxnSpPr>
            <a:cxnSpLocks/>
          </p:cNvCxnSpPr>
          <p:nvPr/>
        </p:nvCxnSpPr>
        <p:spPr>
          <a:xfrm>
            <a:off x="3993825" y="303543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8EED22D-D03D-FF8C-6654-C9C3AFF91F90}"/>
              </a:ext>
            </a:extLst>
          </p:cNvPr>
          <p:cNvCxnSpPr/>
          <p:nvPr/>
        </p:nvCxnSpPr>
        <p:spPr>
          <a:xfrm flipV="1">
            <a:off x="1274190" y="3952974"/>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B0E1AAD-5E3E-33AB-15DD-6DA6817FF58A}"/>
              </a:ext>
            </a:extLst>
          </p:cNvPr>
          <p:cNvCxnSpPr>
            <a:cxnSpLocks/>
          </p:cNvCxnSpPr>
          <p:nvPr/>
        </p:nvCxnSpPr>
        <p:spPr>
          <a:xfrm>
            <a:off x="1370030" y="3993832"/>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4B56138-87C1-E7C5-C57E-83A7107E4BA0}"/>
              </a:ext>
            </a:extLst>
          </p:cNvPr>
          <p:cNvCxnSpPr/>
          <p:nvPr/>
        </p:nvCxnSpPr>
        <p:spPr>
          <a:xfrm flipV="1">
            <a:off x="1897931" y="3982824"/>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F9B78997-8DF8-83C5-60C4-E4D6D9BBF13E}"/>
              </a:ext>
            </a:extLst>
          </p:cNvPr>
          <p:cNvCxnSpPr>
            <a:cxnSpLocks/>
          </p:cNvCxnSpPr>
          <p:nvPr/>
        </p:nvCxnSpPr>
        <p:spPr>
          <a:xfrm>
            <a:off x="1993771" y="4023682"/>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1F88BEED-F24C-BBBA-B155-D17C0418F274}"/>
              </a:ext>
            </a:extLst>
          </p:cNvPr>
          <p:cNvCxnSpPr/>
          <p:nvPr/>
        </p:nvCxnSpPr>
        <p:spPr>
          <a:xfrm flipV="1">
            <a:off x="2653647" y="3993819"/>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996542F0-C0AE-93D0-DDB9-72F597216CD5}"/>
              </a:ext>
            </a:extLst>
          </p:cNvPr>
          <p:cNvCxnSpPr>
            <a:cxnSpLocks/>
          </p:cNvCxnSpPr>
          <p:nvPr/>
        </p:nvCxnSpPr>
        <p:spPr>
          <a:xfrm>
            <a:off x="2749487" y="4034677"/>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8B3CC39E-45D7-C5F5-E894-B738B03BFAB8}"/>
              </a:ext>
            </a:extLst>
          </p:cNvPr>
          <p:cNvCxnSpPr/>
          <p:nvPr/>
        </p:nvCxnSpPr>
        <p:spPr>
          <a:xfrm flipV="1">
            <a:off x="3200400" y="402210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59B2B321-9F02-842E-5884-C873AF4396B1}"/>
              </a:ext>
            </a:extLst>
          </p:cNvPr>
          <p:cNvCxnSpPr>
            <a:cxnSpLocks/>
          </p:cNvCxnSpPr>
          <p:nvPr/>
        </p:nvCxnSpPr>
        <p:spPr>
          <a:xfrm>
            <a:off x="3296240" y="406296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F2F3F5A-8E5E-C9B4-3A71-CA26DBECEC02}"/>
              </a:ext>
            </a:extLst>
          </p:cNvPr>
          <p:cNvCxnSpPr/>
          <p:nvPr/>
        </p:nvCxnSpPr>
        <p:spPr>
          <a:xfrm flipV="1">
            <a:off x="4397607" y="4031529"/>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6CBD849-F0C1-13FC-A72E-BB8E47DB5220}"/>
              </a:ext>
            </a:extLst>
          </p:cNvPr>
          <p:cNvCxnSpPr>
            <a:cxnSpLocks/>
          </p:cNvCxnSpPr>
          <p:nvPr/>
        </p:nvCxnSpPr>
        <p:spPr>
          <a:xfrm>
            <a:off x="4493447" y="4072387"/>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83FADF40-5F4F-CE94-FACB-40AADB83AE19}"/>
              </a:ext>
            </a:extLst>
          </p:cNvPr>
          <p:cNvCxnSpPr/>
          <p:nvPr/>
        </p:nvCxnSpPr>
        <p:spPr>
          <a:xfrm flipV="1">
            <a:off x="5198879" y="3993821"/>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59BC881-F20A-3D83-48B3-317B0A7F4FD6}"/>
              </a:ext>
            </a:extLst>
          </p:cNvPr>
          <p:cNvCxnSpPr>
            <a:cxnSpLocks/>
          </p:cNvCxnSpPr>
          <p:nvPr/>
        </p:nvCxnSpPr>
        <p:spPr>
          <a:xfrm>
            <a:off x="5294719" y="4034679"/>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BE537A4D-AE68-0C4C-4D0B-2C4D2600979F}"/>
              </a:ext>
            </a:extLst>
          </p:cNvPr>
          <p:cNvCxnSpPr/>
          <p:nvPr/>
        </p:nvCxnSpPr>
        <p:spPr>
          <a:xfrm flipV="1">
            <a:off x="5698503" y="396554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BA350B67-7B77-2B00-177C-37721669287A}"/>
              </a:ext>
            </a:extLst>
          </p:cNvPr>
          <p:cNvCxnSpPr>
            <a:cxnSpLocks/>
          </p:cNvCxnSpPr>
          <p:nvPr/>
        </p:nvCxnSpPr>
        <p:spPr>
          <a:xfrm>
            <a:off x="5794343" y="400639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F6401AD7-B0FC-1E84-5D91-06FA5AE9B0DB}"/>
              </a:ext>
            </a:extLst>
          </p:cNvPr>
          <p:cNvCxnSpPr/>
          <p:nvPr/>
        </p:nvCxnSpPr>
        <p:spPr>
          <a:xfrm flipV="1">
            <a:off x="3954546" y="3993821"/>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0F49202-5247-1908-55DD-21EF376B7717}"/>
              </a:ext>
            </a:extLst>
          </p:cNvPr>
          <p:cNvCxnSpPr>
            <a:cxnSpLocks/>
          </p:cNvCxnSpPr>
          <p:nvPr/>
        </p:nvCxnSpPr>
        <p:spPr>
          <a:xfrm>
            <a:off x="4050386" y="4034679"/>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078B1D0B-E34B-B3B5-5760-B4AB1196FD2E}"/>
              </a:ext>
            </a:extLst>
          </p:cNvPr>
          <p:cNvSpPr/>
          <p:nvPr/>
        </p:nvSpPr>
        <p:spPr>
          <a:xfrm>
            <a:off x="7861955" y="1443872"/>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7" name="Equals 166">
            <a:extLst>
              <a:ext uri="{FF2B5EF4-FFF2-40B4-BE49-F238E27FC236}">
                <a16:creationId xmlns:a16="http://schemas.microsoft.com/office/drawing/2014/main" id="{1E6F1BD3-4A11-7B6B-7F0C-07FA0F8BF5BF}"/>
              </a:ext>
            </a:extLst>
          </p:cNvPr>
          <p:cNvSpPr/>
          <p:nvPr/>
        </p:nvSpPr>
        <p:spPr>
          <a:xfrm>
            <a:off x="8765365" y="1566421"/>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8" name="TextBox 167">
            <a:extLst>
              <a:ext uri="{FF2B5EF4-FFF2-40B4-BE49-F238E27FC236}">
                <a16:creationId xmlns:a16="http://schemas.microsoft.com/office/drawing/2014/main" id="{6536851E-709C-0552-1272-87F38AB21B7A}"/>
              </a:ext>
            </a:extLst>
          </p:cNvPr>
          <p:cNvSpPr txBox="1"/>
          <p:nvPr/>
        </p:nvSpPr>
        <p:spPr>
          <a:xfrm>
            <a:off x="9332542" y="1359031"/>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169" name="Rectangle 168">
            <a:extLst>
              <a:ext uri="{FF2B5EF4-FFF2-40B4-BE49-F238E27FC236}">
                <a16:creationId xmlns:a16="http://schemas.microsoft.com/office/drawing/2014/main" id="{578DA889-8C5F-2C48-B8E6-A8C3CD18B2F6}"/>
              </a:ext>
            </a:extLst>
          </p:cNvPr>
          <p:cNvSpPr/>
          <p:nvPr/>
        </p:nvSpPr>
        <p:spPr>
          <a:xfrm>
            <a:off x="7863525" y="2350418"/>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0" name="Equals 169">
            <a:extLst>
              <a:ext uri="{FF2B5EF4-FFF2-40B4-BE49-F238E27FC236}">
                <a16:creationId xmlns:a16="http://schemas.microsoft.com/office/drawing/2014/main" id="{4727827E-BAF2-A5A7-02BC-7FA8F004E19D}"/>
              </a:ext>
            </a:extLst>
          </p:cNvPr>
          <p:cNvSpPr/>
          <p:nvPr/>
        </p:nvSpPr>
        <p:spPr>
          <a:xfrm>
            <a:off x="8766935" y="2472967"/>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1" name="TextBox 170">
            <a:extLst>
              <a:ext uri="{FF2B5EF4-FFF2-40B4-BE49-F238E27FC236}">
                <a16:creationId xmlns:a16="http://schemas.microsoft.com/office/drawing/2014/main" id="{AC855B24-08B9-30BE-17F6-53DBF931D7E8}"/>
              </a:ext>
            </a:extLst>
          </p:cNvPr>
          <p:cNvSpPr txBox="1"/>
          <p:nvPr/>
        </p:nvSpPr>
        <p:spPr>
          <a:xfrm>
            <a:off x="9334112" y="2265577"/>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174" name="Straight Arrow Connector 173">
            <a:extLst>
              <a:ext uri="{FF2B5EF4-FFF2-40B4-BE49-F238E27FC236}">
                <a16:creationId xmlns:a16="http://schemas.microsoft.com/office/drawing/2014/main" id="{B2C4B9E3-E571-BD17-AEE4-3D6E1C44E220}"/>
              </a:ext>
            </a:extLst>
          </p:cNvPr>
          <p:cNvCxnSpPr>
            <a:cxnSpLocks/>
          </p:cNvCxnSpPr>
          <p:nvPr/>
        </p:nvCxnSpPr>
        <p:spPr>
          <a:xfrm>
            <a:off x="8053636" y="36136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D564684-D67C-5F69-E016-BCF13F501EA0}"/>
              </a:ext>
            </a:extLst>
          </p:cNvPr>
          <p:cNvCxnSpPr>
            <a:cxnSpLocks/>
          </p:cNvCxnSpPr>
          <p:nvPr/>
        </p:nvCxnSpPr>
        <p:spPr>
          <a:xfrm flipH="1">
            <a:off x="7997079" y="37660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6" name="Equals 175">
            <a:extLst>
              <a:ext uri="{FF2B5EF4-FFF2-40B4-BE49-F238E27FC236}">
                <a16:creationId xmlns:a16="http://schemas.microsoft.com/office/drawing/2014/main" id="{F7C5A81D-1BEE-D882-EEE6-4581153746FF}"/>
              </a:ext>
            </a:extLst>
          </p:cNvPr>
          <p:cNvSpPr/>
          <p:nvPr/>
        </p:nvSpPr>
        <p:spPr>
          <a:xfrm>
            <a:off x="8768506" y="3615179"/>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7" name="TextBox 176">
            <a:extLst>
              <a:ext uri="{FF2B5EF4-FFF2-40B4-BE49-F238E27FC236}">
                <a16:creationId xmlns:a16="http://schemas.microsoft.com/office/drawing/2014/main" id="{3BA536A6-855B-A4E0-91AA-DE30C245CF93}"/>
              </a:ext>
            </a:extLst>
          </p:cNvPr>
          <p:cNvSpPr txBox="1"/>
          <p:nvPr/>
        </p:nvSpPr>
        <p:spPr>
          <a:xfrm>
            <a:off x="9335683" y="3407789"/>
            <a:ext cx="2281281" cy="646331"/>
          </a:xfrm>
          <a:prstGeom prst="rect">
            <a:avLst/>
          </a:prstGeom>
          <a:noFill/>
        </p:spPr>
        <p:txBody>
          <a:bodyPr wrap="square" rtlCol="0">
            <a:spAutoFit/>
          </a:bodyPr>
          <a:lstStyle/>
          <a:p>
            <a:r>
              <a:rPr lang="en-US" dirty="0"/>
              <a:t>Exchange of Information</a:t>
            </a:r>
            <a:endParaRPr lang="en-IN" dirty="0"/>
          </a:p>
        </p:txBody>
      </p:sp>
    </p:spTree>
    <p:extLst>
      <p:ext uri="{BB962C8B-B14F-4D97-AF65-F5344CB8AC3E}">
        <p14:creationId xmlns:p14="http://schemas.microsoft.com/office/powerpoint/2010/main" val="80225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B353CF-6BE8-2A05-6E49-F72EDF397D74}"/>
              </a:ext>
            </a:extLst>
          </p:cNvPr>
          <p:cNvPicPr>
            <a:picLocks noChangeAspect="1"/>
          </p:cNvPicPr>
          <p:nvPr/>
        </p:nvPicPr>
        <p:blipFill>
          <a:blip r:embed="rId2"/>
          <a:stretch>
            <a:fillRect/>
          </a:stretch>
        </p:blipFill>
        <p:spPr>
          <a:xfrm>
            <a:off x="1312467" y="364361"/>
            <a:ext cx="4061812" cy="4168501"/>
          </a:xfrm>
          <a:prstGeom prst="rect">
            <a:avLst/>
          </a:prstGeom>
        </p:spPr>
      </p:pic>
      <p:pic>
        <p:nvPicPr>
          <p:cNvPr id="5" name="Picture 4">
            <a:extLst>
              <a:ext uri="{FF2B5EF4-FFF2-40B4-BE49-F238E27FC236}">
                <a16:creationId xmlns:a16="http://schemas.microsoft.com/office/drawing/2014/main" id="{87F204F8-6DA2-063E-8370-0DB593CCD9F7}"/>
              </a:ext>
            </a:extLst>
          </p:cNvPr>
          <p:cNvPicPr>
            <a:picLocks noChangeAspect="1"/>
          </p:cNvPicPr>
          <p:nvPr/>
        </p:nvPicPr>
        <p:blipFill>
          <a:blip r:embed="rId3"/>
          <a:stretch>
            <a:fillRect/>
          </a:stretch>
        </p:blipFill>
        <p:spPr>
          <a:xfrm>
            <a:off x="6502034" y="398455"/>
            <a:ext cx="4221846" cy="4138019"/>
          </a:xfrm>
          <a:prstGeom prst="rect">
            <a:avLst/>
          </a:prstGeom>
        </p:spPr>
      </p:pic>
      <p:pic>
        <p:nvPicPr>
          <p:cNvPr id="7" name="Picture 6">
            <a:extLst>
              <a:ext uri="{FF2B5EF4-FFF2-40B4-BE49-F238E27FC236}">
                <a16:creationId xmlns:a16="http://schemas.microsoft.com/office/drawing/2014/main" id="{C6B9EA3D-831A-F05E-70B6-EA14BA1596D8}"/>
              </a:ext>
            </a:extLst>
          </p:cNvPr>
          <p:cNvPicPr>
            <a:picLocks noChangeAspect="1"/>
          </p:cNvPicPr>
          <p:nvPr/>
        </p:nvPicPr>
        <p:blipFill>
          <a:blip r:embed="rId4"/>
          <a:stretch>
            <a:fillRect/>
          </a:stretch>
        </p:blipFill>
        <p:spPr>
          <a:xfrm>
            <a:off x="2450968" y="4858567"/>
            <a:ext cx="2550148" cy="853084"/>
          </a:xfrm>
          <a:prstGeom prst="rect">
            <a:avLst/>
          </a:prstGeom>
        </p:spPr>
      </p:pic>
      <p:sp>
        <p:nvSpPr>
          <p:cNvPr id="8" name="TextBox 7">
            <a:extLst>
              <a:ext uri="{FF2B5EF4-FFF2-40B4-BE49-F238E27FC236}">
                <a16:creationId xmlns:a16="http://schemas.microsoft.com/office/drawing/2014/main" id="{F40C7B5A-39C0-B47D-8B28-FE885C46420A}"/>
              </a:ext>
            </a:extLst>
          </p:cNvPr>
          <p:cNvSpPr txBox="1"/>
          <p:nvPr/>
        </p:nvSpPr>
        <p:spPr>
          <a:xfrm>
            <a:off x="1630836" y="4788321"/>
            <a:ext cx="1131215" cy="923330"/>
          </a:xfrm>
          <a:prstGeom prst="rect">
            <a:avLst/>
          </a:prstGeom>
          <a:noFill/>
        </p:spPr>
        <p:txBody>
          <a:bodyPr wrap="square" rtlCol="0">
            <a:spAutoFit/>
          </a:bodyPr>
          <a:lstStyle/>
          <a:p>
            <a:pPr algn="r"/>
            <a:r>
              <a:rPr lang="en-US" dirty="0"/>
              <a:t>Red:</a:t>
            </a:r>
          </a:p>
          <a:p>
            <a:pPr algn="r"/>
            <a:r>
              <a:rPr lang="en-US" dirty="0"/>
              <a:t>Green</a:t>
            </a:r>
          </a:p>
          <a:p>
            <a:pPr algn="r"/>
            <a:r>
              <a:rPr lang="en-US" dirty="0"/>
              <a:t>Blue:</a:t>
            </a:r>
            <a:endParaRPr lang="en-IN" dirty="0"/>
          </a:p>
        </p:txBody>
      </p:sp>
      <p:sp>
        <p:nvSpPr>
          <p:cNvPr id="9" name="TextBox 8">
            <a:extLst>
              <a:ext uri="{FF2B5EF4-FFF2-40B4-BE49-F238E27FC236}">
                <a16:creationId xmlns:a16="http://schemas.microsoft.com/office/drawing/2014/main" id="{6960BBDD-AF4A-63A1-4E0A-E229A0BA4656}"/>
              </a:ext>
            </a:extLst>
          </p:cNvPr>
          <p:cNvSpPr txBox="1"/>
          <p:nvPr/>
        </p:nvSpPr>
        <p:spPr>
          <a:xfrm>
            <a:off x="5704785" y="4823444"/>
            <a:ext cx="6314389"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We can see that in all channels we can see that there 4% that is not same. Here, that 4% is nothing but the texture information that is incorporated.</a:t>
            </a:r>
          </a:p>
          <a:p>
            <a:pPr algn="just"/>
            <a:r>
              <a:rPr lang="en-US" dirty="0">
                <a:latin typeface="Times New Roman" panose="02020603050405020304" pitchFamily="18" charset="0"/>
                <a:cs typeface="Times New Roman" panose="02020603050405020304" pitchFamily="18" charset="0"/>
              </a:rPr>
              <a:t>The images will look identical as that is the goal, we don’t want to change the image completely rather, we want to include the required information without much changes in the original image.</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AA7BE69-D72C-FC66-D407-E6B0A57315C2}"/>
              </a:ext>
            </a:extLst>
          </p:cNvPr>
          <p:cNvSpPr txBox="1"/>
          <p:nvPr/>
        </p:nvSpPr>
        <p:spPr>
          <a:xfrm>
            <a:off x="1163521" y="5723662"/>
            <a:ext cx="3959258"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Structural Similarity of each channel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3055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37328"/>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3122839969"/>
              </p:ext>
            </p:extLst>
          </p:nvPr>
        </p:nvGraphicFramePr>
        <p:xfrm>
          <a:off x="669303" y="1464384"/>
          <a:ext cx="10343300" cy="4134482"/>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US" dirty="0"/>
                        <a:t>Using this technique, we can underlyingly incorporate the required texture information without producing much changes.</a:t>
                      </a:r>
                      <a:endParaRPr lang="en-IN" dirty="0"/>
                    </a:p>
                  </a:txBody>
                  <a:tcPr/>
                </a:tc>
                <a:tc>
                  <a:txBody>
                    <a:bodyPr/>
                    <a:lstStyle/>
                    <a:p>
                      <a:r>
                        <a:rPr lang="en-US" dirty="0"/>
                        <a:t>As images are going to be identical, in terms of structural detection, it may not improve the model’s performance.</a:t>
                      </a:r>
                      <a:endParaRPr lang="en-IN" dirty="0"/>
                    </a:p>
                  </a:txBody>
                  <a:tcPr/>
                </a:tc>
                <a:extLst>
                  <a:ext uri="{0D108BD9-81ED-4DB2-BD59-A6C34878D82A}">
                    <a16:rowId xmlns:a16="http://schemas.microsoft.com/office/drawing/2014/main" val="1517853741"/>
                  </a:ext>
                </a:extLst>
              </a:tr>
              <a:tr h="707718">
                <a:tc>
                  <a:txBody>
                    <a:bodyPr/>
                    <a:lstStyle/>
                    <a:p>
                      <a:r>
                        <a:rPr lang="en-US" dirty="0"/>
                        <a:t>This is an information preserving technique, so during the pooling operation, even though the window does not slide over evenly spaced pixels, we can still get the impact as if it is sliding over evenly spaced pixels.</a:t>
                      </a:r>
                      <a:endParaRPr lang="en-IN" dirty="0"/>
                    </a:p>
                  </a:txBody>
                  <a:tcPr/>
                </a:tc>
                <a:tc>
                  <a:txBody>
                    <a:bodyPr/>
                    <a:lstStyle/>
                    <a:p>
                      <a:r>
                        <a:rPr lang="en-US" dirty="0"/>
                        <a:t>If texture information not the main goal then this technique may not be appropriate one.</a:t>
                      </a:r>
                      <a:endParaRPr lang="en-IN" dirty="0"/>
                    </a:p>
                  </a:txBody>
                  <a:tcPr/>
                </a:tc>
                <a:extLst>
                  <a:ext uri="{0D108BD9-81ED-4DB2-BD59-A6C34878D82A}">
                    <a16:rowId xmlns:a16="http://schemas.microsoft.com/office/drawing/2014/main" val="3358414877"/>
                  </a:ext>
                </a:extLst>
              </a:tr>
              <a:tr h="1110530">
                <a:tc>
                  <a:txBody>
                    <a:bodyPr/>
                    <a:lstStyle/>
                    <a:p>
                      <a:r>
                        <a:rPr lang="en-US" dirty="0"/>
                        <a:t>For applications which deal with texture information, this technique can give much impact.</a:t>
                      </a:r>
                      <a:endParaRPr lang="en-IN" dirty="0"/>
                    </a:p>
                  </a:txBody>
                  <a:tcPr/>
                </a:tc>
                <a:tc>
                  <a:txBody>
                    <a:bodyPr/>
                    <a:lstStyle/>
                    <a:p>
                      <a:endParaRPr lang="en-IN" dirty="0"/>
                    </a:p>
                  </a:txBody>
                  <a:tcPr/>
                </a:tc>
                <a:extLst>
                  <a:ext uri="{0D108BD9-81ED-4DB2-BD59-A6C34878D82A}">
                    <a16:rowId xmlns:a16="http://schemas.microsoft.com/office/drawing/2014/main" val="3232608168"/>
                  </a:ext>
                </a:extLst>
              </a:tr>
            </a:tbl>
          </a:graphicData>
        </a:graphic>
      </p:graphicFrame>
    </p:spTree>
    <p:extLst>
      <p:ext uri="{BB962C8B-B14F-4D97-AF65-F5344CB8AC3E}">
        <p14:creationId xmlns:p14="http://schemas.microsoft.com/office/powerpoint/2010/main" val="1418252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4492-FD9A-E57B-BCD9-E995863F3F0F}"/>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CONTRASTIVE LEARNING</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132B96E-9A54-BC52-A6A9-ED739F6F76C4}"/>
              </a:ext>
            </a:extLst>
          </p:cNvPr>
          <p:cNvSpPr>
            <a:spLocks noGrp="1"/>
          </p:cNvSpPr>
          <p:nvPr>
            <p:ph idx="1"/>
          </p:nvPr>
        </p:nvSpPr>
        <p:spPr/>
        <p:txBody>
          <a:bodyPr>
            <a:normAutofit/>
          </a:bodyPr>
          <a:lstStyle/>
          <a:p>
            <a:pPr marL="0" indent="0" algn="just">
              <a:lnSpc>
                <a:spcPct val="150000"/>
              </a:lnSpc>
              <a:buNone/>
            </a:pPr>
            <a:r>
              <a:rPr lang="en-US" sz="2400" dirty="0">
                <a:latin typeface="Times New Roman" panose="02020603050405020304" pitchFamily="18" charset="0"/>
                <a:cs typeface="Times New Roman" panose="02020603050405020304" pitchFamily="18" charset="0"/>
              </a:rPr>
              <a:t>Contrastive Learning is a technique of training a model. In this approach, we will provide data which are contrasting to each other so that the model learns the extremities and tune the threshold for wide range. Due to this, the model stands robust to different variations in the image. </a:t>
            </a:r>
          </a:p>
          <a:p>
            <a:pPr marL="0" indent="0" algn="just">
              <a:lnSpc>
                <a:spcPct val="150000"/>
              </a:lnSpc>
              <a:buNone/>
            </a:pPr>
            <a:r>
              <a:rPr lang="en-US" sz="2400" dirty="0">
                <a:latin typeface="Times New Roman" panose="02020603050405020304" pitchFamily="18" charset="0"/>
                <a:cs typeface="Times New Roman" panose="02020603050405020304" pitchFamily="18" charset="0"/>
              </a:rPr>
              <a:t>Note: In this method of training, the contrastive data need to be kept in the same folder.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215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7EE1F2-3E1B-FBDC-E1A2-D489AAEEC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715678" y="1245911"/>
            <a:ext cx="3395809" cy="3395809"/>
          </a:xfrm>
          <a:prstGeom prst="rect">
            <a:avLst/>
          </a:prstGeom>
        </p:spPr>
      </p:pic>
      <p:pic>
        <p:nvPicPr>
          <p:cNvPr id="5" name="Picture 4">
            <a:extLst>
              <a:ext uri="{FF2B5EF4-FFF2-40B4-BE49-F238E27FC236}">
                <a16:creationId xmlns:a16="http://schemas.microsoft.com/office/drawing/2014/main" id="{A4E7D900-7648-5C3B-3167-B453F03B2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514" y="1329967"/>
            <a:ext cx="3395808" cy="3395808"/>
          </a:xfrm>
          <a:prstGeom prst="rect">
            <a:avLst/>
          </a:prstGeom>
        </p:spPr>
      </p:pic>
      <p:sp>
        <p:nvSpPr>
          <p:cNvPr id="6" name="TextBox 5">
            <a:extLst>
              <a:ext uri="{FF2B5EF4-FFF2-40B4-BE49-F238E27FC236}">
                <a16:creationId xmlns:a16="http://schemas.microsoft.com/office/drawing/2014/main" id="{D941C81C-5F37-C9E5-6F34-094898839BF5}"/>
              </a:ext>
            </a:extLst>
          </p:cNvPr>
          <p:cNvSpPr txBox="1"/>
          <p:nvPr/>
        </p:nvSpPr>
        <p:spPr>
          <a:xfrm>
            <a:off x="1715678" y="5015060"/>
            <a:ext cx="339580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Original </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BF7179-4167-B37A-2323-826457C4DA7A}"/>
              </a:ext>
            </a:extLst>
          </p:cNvPr>
          <p:cNvSpPr txBox="1"/>
          <p:nvPr/>
        </p:nvSpPr>
        <p:spPr>
          <a:xfrm>
            <a:off x="7118806" y="5016629"/>
            <a:ext cx="339580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Negative</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5E478F0-19D0-50EF-4DA8-01F7E0E61480}"/>
              </a:ext>
            </a:extLst>
          </p:cNvPr>
          <p:cNvSpPr txBox="1"/>
          <p:nvPr/>
        </p:nvSpPr>
        <p:spPr>
          <a:xfrm>
            <a:off x="1715678" y="5703216"/>
            <a:ext cx="9785023"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It improves the edge detection of the model as the only thing constant among the two images are edges. And also, it improves the robustness to the colors.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308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41C81C-5F37-C9E5-6F34-094898839BF5}"/>
              </a:ext>
            </a:extLst>
          </p:cNvPr>
          <p:cNvSpPr txBox="1"/>
          <p:nvPr/>
        </p:nvSpPr>
        <p:spPr>
          <a:xfrm>
            <a:off x="1715678" y="4185498"/>
            <a:ext cx="339580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Darker</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5BF7179-4167-B37A-2323-826457C4DA7A}"/>
              </a:ext>
            </a:extLst>
          </p:cNvPr>
          <p:cNvSpPr txBox="1"/>
          <p:nvPr/>
        </p:nvSpPr>
        <p:spPr>
          <a:xfrm>
            <a:off x="6506064" y="4139935"/>
            <a:ext cx="3395809"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Brighter</a:t>
            </a:r>
            <a:endParaRPr lang="en-IN"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5E478F0-19D0-50EF-4DA8-01F7E0E61480}"/>
              </a:ext>
            </a:extLst>
          </p:cNvPr>
          <p:cNvSpPr txBox="1"/>
          <p:nvPr/>
        </p:nvSpPr>
        <p:spPr>
          <a:xfrm>
            <a:off x="1121789" y="5109326"/>
            <a:ext cx="9785023"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By providing the extremities in the range of pixel values, the thresholds of the model are tunes to detect features at wider range of lighting conditions. And also, it is efficient as we don’t need to provide more different lighting conditions.</a:t>
            </a:r>
            <a:endParaRPr lang="en-IN" sz="20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8839805-3127-1710-8ADF-444E1FFB1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8062" y="1123557"/>
            <a:ext cx="2857500" cy="2857500"/>
          </a:xfrm>
          <a:prstGeom prst="rect">
            <a:avLst/>
          </a:prstGeom>
        </p:spPr>
      </p:pic>
      <p:pic>
        <p:nvPicPr>
          <p:cNvPr id="12" name="Picture 11">
            <a:extLst>
              <a:ext uri="{FF2B5EF4-FFF2-40B4-BE49-F238E27FC236}">
                <a16:creationId xmlns:a16="http://schemas.microsoft.com/office/drawing/2014/main" id="{DF1BD82F-FD7C-4F2D-F92B-15AA77EBD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574" y="1123557"/>
            <a:ext cx="2857500" cy="2857500"/>
          </a:xfrm>
          <a:prstGeom prst="rect">
            <a:avLst/>
          </a:prstGeom>
        </p:spPr>
      </p:pic>
    </p:spTree>
    <p:extLst>
      <p:ext uri="{BB962C8B-B14F-4D97-AF65-F5344CB8AC3E}">
        <p14:creationId xmlns:p14="http://schemas.microsoft.com/office/powerpoint/2010/main" val="6481290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2827682555"/>
              </p:ext>
            </p:extLst>
          </p:nvPr>
        </p:nvGraphicFramePr>
        <p:xfrm>
          <a:off x="950011" y="1473811"/>
          <a:ext cx="10343300" cy="3875560"/>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762446">
                <a:tc>
                  <a:txBody>
                    <a:bodyPr/>
                    <a:lstStyle/>
                    <a:p>
                      <a:r>
                        <a:rPr lang="en-US" dirty="0"/>
                        <a:t>It is an efficient approach of learning, as we are trying to tune to model’s threshold to accept wide range.</a:t>
                      </a:r>
                      <a:endParaRPr lang="en-IN" dirty="0"/>
                    </a:p>
                  </a:txBody>
                  <a:tcPr/>
                </a:tc>
                <a:tc>
                  <a:txBody>
                    <a:bodyPr/>
                    <a:lstStyle/>
                    <a:p>
                      <a:r>
                        <a:rPr lang="en-US" dirty="0"/>
                        <a:t>If the information to be learned is not range specific, this augmentation may not be appropriate.</a:t>
                      </a:r>
                      <a:endParaRPr lang="en-IN" dirty="0"/>
                    </a:p>
                  </a:txBody>
                  <a:tcPr/>
                </a:tc>
                <a:extLst>
                  <a:ext uri="{0D108BD9-81ED-4DB2-BD59-A6C34878D82A}">
                    <a16:rowId xmlns:a16="http://schemas.microsoft.com/office/drawing/2014/main" val="1517853741"/>
                  </a:ext>
                </a:extLst>
              </a:tr>
              <a:tr h="1110530">
                <a:tc>
                  <a:txBody>
                    <a:bodyPr/>
                    <a:lstStyle/>
                    <a:p>
                      <a:r>
                        <a:rPr lang="en-US" dirty="0"/>
                        <a:t>In this approach, we need not provide all types of data. For example, all types of lighting conditions. We just need to provide the extremities of different lighting conditions.</a:t>
                      </a:r>
                      <a:endParaRPr lang="en-IN" dirty="0"/>
                    </a:p>
                  </a:txBody>
                  <a:tcPr/>
                </a:tc>
                <a:tc>
                  <a:txBody>
                    <a:bodyPr/>
                    <a:lstStyle/>
                    <a:p>
                      <a:r>
                        <a:rPr lang="en-US" dirty="0"/>
                        <a:t>The approach get best impact if trained isolated. But, if we overtrained it, it may forget or loss the information of original data.</a:t>
                      </a:r>
                      <a:endParaRPr lang="en-IN" dirty="0"/>
                    </a:p>
                  </a:txBody>
                  <a:tcPr/>
                </a:tc>
                <a:extLst>
                  <a:ext uri="{0D108BD9-81ED-4DB2-BD59-A6C34878D82A}">
                    <a16:rowId xmlns:a16="http://schemas.microsoft.com/office/drawing/2014/main" val="3358414877"/>
                  </a:ext>
                </a:extLst>
              </a:tr>
              <a:tr h="696641">
                <a:tc>
                  <a:txBody>
                    <a:bodyPr/>
                    <a:lstStyle/>
                    <a:p>
                      <a:r>
                        <a:rPr lang="en-US" dirty="0"/>
                        <a:t>As we need to provide only the extremes, it is an efficient data generation.</a:t>
                      </a:r>
                      <a:endParaRPr lang="en-IN" dirty="0"/>
                    </a:p>
                  </a:txBody>
                  <a:tcPr/>
                </a:tc>
                <a:tc>
                  <a:txBody>
                    <a:bodyPr/>
                    <a:lstStyle/>
                    <a:p>
                      <a:endParaRPr lang="en-IN" dirty="0"/>
                    </a:p>
                  </a:txBody>
                  <a:tcPr/>
                </a:tc>
                <a:extLst>
                  <a:ext uri="{0D108BD9-81ED-4DB2-BD59-A6C34878D82A}">
                    <a16:rowId xmlns:a16="http://schemas.microsoft.com/office/drawing/2014/main" val="3232608168"/>
                  </a:ext>
                </a:extLst>
              </a:tr>
              <a:tr h="777371">
                <a:tc>
                  <a:txBody>
                    <a:bodyPr/>
                    <a:lstStyle/>
                    <a:p>
                      <a:r>
                        <a:rPr lang="en-US" dirty="0"/>
                        <a:t>It also creates the effect of occlusion. Due to that, it improves the inference mechanism of the model.</a:t>
                      </a:r>
                      <a:endParaRPr lang="en-IN" dirty="0"/>
                    </a:p>
                  </a:txBody>
                  <a:tcPr/>
                </a:tc>
                <a:tc>
                  <a:txBody>
                    <a:bodyPr/>
                    <a:lstStyle/>
                    <a:p>
                      <a:endParaRPr lang="en-IN" dirty="0"/>
                    </a:p>
                  </a:txBody>
                  <a:tcPr/>
                </a:tc>
                <a:extLst>
                  <a:ext uri="{0D108BD9-81ED-4DB2-BD59-A6C34878D82A}">
                    <a16:rowId xmlns:a16="http://schemas.microsoft.com/office/drawing/2014/main" val="3360545608"/>
                  </a:ext>
                </a:extLst>
              </a:tr>
            </a:tbl>
          </a:graphicData>
        </a:graphic>
      </p:graphicFrame>
    </p:spTree>
    <p:extLst>
      <p:ext uri="{BB962C8B-B14F-4D97-AF65-F5344CB8AC3E}">
        <p14:creationId xmlns:p14="http://schemas.microsoft.com/office/powerpoint/2010/main" val="1518013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155C2-44E0-6932-64A9-AFBC77973732}"/>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TRANSFERABLE MODELS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FD3D6D-123A-FDAD-0796-142CE64C5888}"/>
              </a:ext>
            </a:extLst>
          </p:cNvPr>
          <p:cNvSpPr>
            <a:spLocks noGrp="1"/>
          </p:cNvSpPr>
          <p:nvPr>
            <p:ph idx="1"/>
          </p:nvPr>
        </p:nvSpPr>
        <p:spPr/>
        <p:txBody>
          <a:bodyPr>
            <a:normAutofit/>
          </a:bodyPr>
          <a:lstStyle/>
          <a:p>
            <a:pPr marL="0" indent="0">
              <a:lnSpc>
                <a:spcPct val="150000"/>
              </a:lnSpc>
              <a:buNone/>
            </a:pPr>
            <a:r>
              <a:rPr lang="en-US" sz="2400" dirty="0">
                <a:latin typeface="Times New Roman" panose="02020603050405020304" pitchFamily="18" charset="0"/>
                <a:cs typeface="Times New Roman" panose="02020603050405020304" pitchFamily="18" charset="0"/>
              </a:rPr>
              <a:t>Here, the idea is to transfer the knowledge from one part of the model to another if it is transferable. So, rather than training the model extensively, we only need to train the model at the require amount and the rest of it can be simply transferred.</a:t>
            </a:r>
          </a:p>
          <a:p>
            <a:pPr marL="0" indent="0">
              <a:lnSpc>
                <a:spcPct val="150000"/>
              </a:lnSpc>
              <a:buNone/>
            </a:pPr>
            <a:r>
              <a:rPr lang="en-US" sz="2400" dirty="0">
                <a:latin typeface="Times New Roman" panose="02020603050405020304" pitchFamily="18" charset="0"/>
                <a:cs typeface="Times New Roman" panose="02020603050405020304" pitchFamily="18" charset="0"/>
              </a:rPr>
              <a:t>In other words, it is about inter model communication mechanism. In our brain, we have this internal communication where information learned from one area can be used in another area. In the same way, if we can develop, models with this capabilities, we can make robust models with less training data and smaller in size.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899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8D21C-B3B5-C3D5-1A1A-3B4DC05033F4}"/>
              </a:ext>
            </a:extLst>
          </p:cNvPr>
          <p:cNvPicPr>
            <a:picLocks noChangeAspect="1"/>
          </p:cNvPicPr>
          <p:nvPr/>
        </p:nvPicPr>
        <p:blipFill>
          <a:blip r:embed="rId2"/>
          <a:stretch>
            <a:fillRect/>
          </a:stretch>
        </p:blipFill>
        <p:spPr>
          <a:xfrm>
            <a:off x="1066364" y="1580990"/>
            <a:ext cx="10059272" cy="3696020"/>
          </a:xfrm>
          <a:prstGeom prst="rect">
            <a:avLst/>
          </a:prstGeom>
        </p:spPr>
      </p:pic>
      <p:sp>
        <p:nvSpPr>
          <p:cNvPr id="2" name="Title 1">
            <a:extLst>
              <a:ext uri="{FF2B5EF4-FFF2-40B4-BE49-F238E27FC236}">
                <a16:creationId xmlns:a16="http://schemas.microsoft.com/office/drawing/2014/main" id="{4C90F6DD-8D43-CD87-F852-62E88D80D3BD}"/>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TRANSFERABLE MODELS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0DFB6AF-18CD-AA99-2541-B1E79003CABE}"/>
              </a:ext>
            </a:extLst>
          </p:cNvPr>
          <p:cNvSpPr txBox="1"/>
          <p:nvPr/>
        </p:nvSpPr>
        <p:spPr>
          <a:xfrm>
            <a:off x="1357460" y="5392132"/>
            <a:ext cx="9577633"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Only the center layer is trained and rest of the layers are initialized with zero weights and frozen from training.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26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CF31C0-1323-EC52-5A06-BF5F668ACDE2}"/>
              </a:ext>
            </a:extLst>
          </p:cNvPr>
          <p:cNvPicPr>
            <a:picLocks noChangeAspect="1"/>
          </p:cNvPicPr>
          <p:nvPr/>
        </p:nvPicPr>
        <p:blipFill>
          <a:blip r:embed="rId2"/>
          <a:stretch>
            <a:fillRect/>
          </a:stretch>
        </p:blipFill>
        <p:spPr>
          <a:xfrm>
            <a:off x="1085416" y="1584800"/>
            <a:ext cx="10021168" cy="3688400"/>
          </a:xfrm>
          <a:prstGeom prst="rect">
            <a:avLst/>
          </a:prstGeom>
        </p:spPr>
      </p:pic>
      <p:sp>
        <p:nvSpPr>
          <p:cNvPr id="2" name="Title 1">
            <a:extLst>
              <a:ext uri="{FF2B5EF4-FFF2-40B4-BE49-F238E27FC236}">
                <a16:creationId xmlns:a16="http://schemas.microsoft.com/office/drawing/2014/main" id="{134DD825-0414-EE85-D680-CB72CBAC559A}"/>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TRANSFERABLE MODELS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BC88C73-9414-A770-C4DA-88C98155620B}"/>
              </a:ext>
            </a:extLst>
          </p:cNvPr>
          <p:cNvSpPr txBox="1"/>
          <p:nvPr/>
        </p:nvSpPr>
        <p:spPr>
          <a:xfrm>
            <a:off x="1357460" y="5392132"/>
            <a:ext cx="957763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Color information is transferred from one layer to another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4567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Pooling with 1 pixel shift</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4</a:t>
            </a:fld>
            <a:endParaRPr lang="en-US" dirty="0"/>
          </a:p>
        </p:txBody>
      </p:sp>
      <p:graphicFrame>
        <p:nvGraphicFramePr>
          <p:cNvPr id="3" name="Table 3">
            <a:extLst>
              <a:ext uri="{FF2B5EF4-FFF2-40B4-BE49-F238E27FC236}">
                <a16:creationId xmlns:a16="http://schemas.microsoft.com/office/drawing/2014/main" id="{DFE5AA15-0AD3-853D-1E1D-3EBAE2919221}"/>
              </a:ext>
            </a:extLst>
          </p:cNvPr>
          <p:cNvGraphicFramePr>
            <a:graphicFrameLocks noGrp="1"/>
          </p:cNvGraphicFramePr>
          <p:nvPr/>
        </p:nvGraphicFramePr>
        <p:xfrm>
          <a:off x="1550893" y="2722711"/>
          <a:ext cx="3370732" cy="2494748"/>
        </p:xfrm>
        <a:graphic>
          <a:graphicData uri="http://schemas.openxmlformats.org/drawingml/2006/table">
            <a:tbl>
              <a:tblPr firstRow="1" bandRow="1">
                <a:tableStyleId>{69CF1AB2-1976-4502-BF36-3FF5EA218861}</a:tableStyleId>
              </a:tblPr>
              <a:tblGrid>
                <a:gridCol w="842683">
                  <a:extLst>
                    <a:ext uri="{9D8B030D-6E8A-4147-A177-3AD203B41FA5}">
                      <a16:colId xmlns:a16="http://schemas.microsoft.com/office/drawing/2014/main" val="4171639973"/>
                    </a:ext>
                  </a:extLst>
                </a:gridCol>
                <a:gridCol w="842683">
                  <a:extLst>
                    <a:ext uri="{9D8B030D-6E8A-4147-A177-3AD203B41FA5}">
                      <a16:colId xmlns:a16="http://schemas.microsoft.com/office/drawing/2014/main" val="3614177353"/>
                    </a:ext>
                  </a:extLst>
                </a:gridCol>
                <a:gridCol w="842683">
                  <a:extLst>
                    <a:ext uri="{9D8B030D-6E8A-4147-A177-3AD203B41FA5}">
                      <a16:colId xmlns:a16="http://schemas.microsoft.com/office/drawing/2014/main" val="683127048"/>
                    </a:ext>
                  </a:extLst>
                </a:gridCol>
                <a:gridCol w="842683">
                  <a:extLst>
                    <a:ext uri="{9D8B030D-6E8A-4147-A177-3AD203B41FA5}">
                      <a16:colId xmlns:a16="http://schemas.microsoft.com/office/drawing/2014/main" val="1368020996"/>
                    </a:ext>
                  </a:extLst>
                </a:gridCol>
              </a:tblGrid>
              <a:tr h="617258">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extLst>
                  <a:ext uri="{0D108BD9-81ED-4DB2-BD59-A6C34878D82A}">
                    <a16:rowId xmlns:a16="http://schemas.microsoft.com/office/drawing/2014/main" val="2438351154"/>
                  </a:ext>
                </a:extLst>
              </a:tr>
              <a:tr h="625830">
                <a:tc>
                  <a:txBody>
                    <a:bodyPr/>
                    <a:lstStyle/>
                    <a:p>
                      <a:pPr algn="ctr"/>
                      <a:r>
                        <a:rPr lang="en-US" sz="2400" b="1" dirty="0"/>
                        <a:t>0</a:t>
                      </a:r>
                      <a:endParaRPr lang="en-IN" sz="2400" b="1" dirty="0"/>
                    </a:p>
                  </a:txBody>
                  <a:tcPr/>
                </a:tc>
                <a:tc>
                  <a:txBody>
                    <a:bodyPr/>
                    <a:lstStyle/>
                    <a:p>
                      <a:pPr algn="ctr"/>
                      <a:r>
                        <a:rPr lang="en-US" sz="2400" b="1" dirty="0"/>
                        <a:t>7</a:t>
                      </a:r>
                      <a:endParaRPr lang="en-IN" sz="2400" b="1" dirty="0"/>
                    </a:p>
                  </a:txBody>
                  <a:tcPr/>
                </a:tc>
                <a:tc>
                  <a:txBody>
                    <a:bodyPr/>
                    <a:lstStyle/>
                    <a:p>
                      <a:pPr algn="ctr"/>
                      <a:r>
                        <a:rPr lang="en-US" sz="2400" b="1" dirty="0"/>
                        <a:t>3</a:t>
                      </a:r>
                      <a:endParaRPr lang="en-IN" sz="2400" b="1" dirty="0"/>
                    </a:p>
                  </a:txBody>
                  <a:tcPr/>
                </a:tc>
                <a:tc>
                  <a:txBody>
                    <a:bodyPr/>
                    <a:lstStyle/>
                    <a:p>
                      <a:pPr algn="ctr"/>
                      <a:r>
                        <a:rPr lang="en-US" sz="2400" b="1" dirty="0"/>
                        <a:t>5</a:t>
                      </a:r>
                      <a:endParaRPr lang="en-IN" sz="2400" b="1" dirty="0"/>
                    </a:p>
                  </a:txBody>
                  <a:tcPr/>
                </a:tc>
                <a:extLst>
                  <a:ext uri="{0D108BD9-81ED-4DB2-BD59-A6C34878D82A}">
                    <a16:rowId xmlns:a16="http://schemas.microsoft.com/office/drawing/2014/main" val="947261586"/>
                  </a:ext>
                </a:extLst>
              </a:tr>
              <a:tr h="625830">
                <a:tc>
                  <a:txBody>
                    <a:bodyPr/>
                    <a:lstStyle/>
                    <a:p>
                      <a:pPr algn="ctr"/>
                      <a:r>
                        <a:rPr lang="en-US" sz="2400" b="1" dirty="0"/>
                        <a:t>0</a:t>
                      </a:r>
                      <a:endParaRPr lang="en-IN" sz="2400" b="1" dirty="0"/>
                    </a:p>
                  </a:txBody>
                  <a:tcPr/>
                </a:tc>
                <a:tc>
                  <a:txBody>
                    <a:bodyPr/>
                    <a:lstStyle/>
                    <a:p>
                      <a:pPr algn="ctr"/>
                      <a:r>
                        <a:rPr lang="en-US" sz="2400" b="1" dirty="0"/>
                        <a:t>8</a:t>
                      </a:r>
                      <a:endParaRPr lang="en-IN" sz="2400" b="1" dirty="0"/>
                    </a:p>
                  </a:txBody>
                  <a:tcPr/>
                </a:tc>
                <a:tc>
                  <a:txBody>
                    <a:bodyPr/>
                    <a:lstStyle/>
                    <a:p>
                      <a:pPr algn="ctr"/>
                      <a:r>
                        <a:rPr lang="en-US" sz="2400" b="1" dirty="0"/>
                        <a:t>7</a:t>
                      </a:r>
                      <a:endParaRPr lang="en-IN" sz="2400" b="1" dirty="0"/>
                    </a:p>
                  </a:txBody>
                  <a:tcPr/>
                </a:tc>
                <a:tc>
                  <a:txBody>
                    <a:bodyPr/>
                    <a:lstStyle/>
                    <a:p>
                      <a:pPr algn="ctr"/>
                      <a:r>
                        <a:rPr lang="en-US" sz="2400" b="1" dirty="0"/>
                        <a:t>1</a:t>
                      </a:r>
                      <a:endParaRPr lang="en-IN" sz="2400" b="1" dirty="0"/>
                    </a:p>
                  </a:txBody>
                  <a:tcPr/>
                </a:tc>
                <a:extLst>
                  <a:ext uri="{0D108BD9-81ED-4DB2-BD59-A6C34878D82A}">
                    <a16:rowId xmlns:a16="http://schemas.microsoft.com/office/drawing/2014/main" val="3850384962"/>
                  </a:ext>
                </a:extLst>
              </a:tr>
              <a:tr h="625830">
                <a:tc>
                  <a:txBody>
                    <a:bodyPr/>
                    <a:lstStyle/>
                    <a:p>
                      <a:pPr algn="ctr"/>
                      <a:r>
                        <a:rPr lang="en-US" sz="2400" b="1" dirty="0"/>
                        <a:t>0</a:t>
                      </a:r>
                      <a:endParaRPr lang="en-IN" sz="2400" b="1" dirty="0"/>
                    </a:p>
                  </a:txBody>
                  <a:tcPr/>
                </a:tc>
                <a:tc>
                  <a:txBody>
                    <a:bodyPr/>
                    <a:lstStyle/>
                    <a:p>
                      <a:pPr algn="ctr"/>
                      <a:r>
                        <a:rPr lang="en-US" sz="2400" b="1" dirty="0"/>
                        <a:t>4</a:t>
                      </a:r>
                      <a:endParaRPr lang="en-IN" sz="2400" b="1" dirty="0"/>
                    </a:p>
                  </a:txBody>
                  <a:tcPr/>
                </a:tc>
                <a:tc>
                  <a:txBody>
                    <a:bodyPr/>
                    <a:lstStyle/>
                    <a:p>
                      <a:pPr algn="ctr"/>
                      <a:r>
                        <a:rPr lang="en-US" sz="2400" b="1" dirty="0"/>
                        <a:t>9</a:t>
                      </a:r>
                      <a:endParaRPr lang="en-IN" sz="2400" b="1" dirty="0"/>
                    </a:p>
                  </a:txBody>
                  <a:tcPr/>
                </a:tc>
                <a:tc>
                  <a:txBody>
                    <a:bodyPr/>
                    <a:lstStyle/>
                    <a:p>
                      <a:pPr algn="ctr"/>
                      <a:r>
                        <a:rPr lang="en-US" sz="2400" b="1" dirty="0"/>
                        <a:t>3</a:t>
                      </a:r>
                      <a:endParaRPr lang="en-IN" sz="2400" b="1" dirty="0"/>
                    </a:p>
                  </a:txBody>
                  <a:tcPr/>
                </a:tc>
                <a:extLst>
                  <a:ext uri="{0D108BD9-81ED-4DB2-BD59-A6C34878D82A}">
                    <a16:rowId xmlns:a16="http://schemas.microsoft.com/office/drawing/2014/main" val="3745265997"/>
                  </a:ext>
                </a:extLst>
              </a:tr>
            </a:tbl>
          </a:graphicData>
        </a:graphic>
      </p:graphicFrame>
      <p:graphicFrame>
        <p:nvGraphicFramePr>
          <p:cNvPr id="4" name="Table 4">
            <a:extLst>
              <a:ext uri="{FF2B5EF4-FFF2-40B4-BE49-F238E27FC236}">
                <a16:creationId xmlns:a16="http://schemas.microsoft.com/office/drawing/2014/main" id="{F89134AA-F795-43CF-18C6-596483A4DB4F}"/>
              </a:ext>
            </a:extLst>
          </p:cNvPr>
          <p:cNvGraphicFramePr>
            <a:graphicFrameLocks noGrp="1"/>
          </p:cNvGraphicFramePr>
          <p:nvPr/>
        </p:nvGraphicFramePr>
        <p:xfrm>
          <a:off x="8005481" y="342900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7</a:t>
                      </a:r>
                      <a:endParaRPr lang="en-IN" sz="2400" b="1" dirty="0">
                        <a:solidFill>
                          <a:schemeClr val="tx1"/>
                        </a:solidFill>
                      </a:endParaRPr>
                    </a:p>
                  </a:txBody>
                  <a:tcPr/>
                </a:tc>
                <a:tc>
                  <a:txBody>
                    <a:bodyPr/>
                    <a:lstStyle/>
                    <a:p>
                      <a:pPr algn="ctr"/>
                      <a:r>
                        <a:rPr lang="en-US" sz="2400" b="1" dirty="0">
                          <a:solidFill>
                            <a:schemeClr val="tx1"/>
                          </a:solidFill>
                        </a:rPr>
                        <a:t>5</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6</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5" name="Rectangle 4">
            <a:extLst>
              <a:ext uri="{FF2B5EF4-FFF2-40B4-BE49-F238E27FC236}">
                <a16:creationId xmlns:a16="http://schemas.microsoft.com/office/drawing/2014/main" id="{358BC6E7-C134-CF04-9C3C-2DD35F584CE3}"/>
              </a:ext>
            </a:extLst>
          </p:cNvPr>
          <p:cNvSpPr/>
          <p:nvPr/>
        </p:nvSpPr>
        <p:spPr>
          <a:xfrm>
            <a:off x="1550893" y="2722711"/>
            <a:ext cx="1649507" cy="1221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F542073-0ED8-FB40-30AE-F2A6304A1A88}"/>
              </a:ext>
            </a:extLst>
          </p:cNvPr>
          <p:cNvSpPr/>
          <p:nvPr/>
        </p:nvSpPr>
        <p:spPr>
          <a:xfrm>
            <a:off x="3236260" y="4004658"/>
            <a:ext cx="1649507" cy="122176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E2D096-5BFB-EC9D-CA2C-D87A9BFD45C2}"/>
              </a:ext>
            </a:extLst>
          </p:cNvPr>
          <p:cNvSpPr/>
          <p:nvPr/>
        </p:nvSpPr>
        <p:spPr>
          <a:xfrm>
            <a:off x="1541930" y="3986723"/>
            <a:ext cx="1649507" cy="122176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6C2DCC9-E999-1327-ED87-AD8F003D1F24}"/>
              </a:ext>
            </a:extLst>
          </p:cNvPr>
          <p:cNvSpPr/>
          <p:nvPr/>
        </p:nvSpPr>
        <p:spPr>
          <a:xfrm>
            <a:off x="3249709" y="2736407"/>
            <a:ext cx="1649507" cy="122176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21F8350-567B-6AB9-7F87-47CAD218A5EA}"/>
              </a:ext>
            </a:extLst>
          </p:cNvPr>
          <p:cNvSpPr/>
          <p:nvPr/>
        </p:nvSpPr>
        <p:spPr>
          <a:xfrm>
            <a:off x="8041640" y="342900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CA88B3C-6D4F-656D-AAE1-8B6FB7DBF15E}"/>
              </a:ext>
            </a:extLst>
          </p:cNvPr>
          <p:cNvSpPr/>
          <p:nvPr/>
        </p:nvSpPr>
        <p:spPr>
          <a:xfrm>
            <a:off x="8875063" y="342900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FC59DFD-4313-EA34-9F66-B1D405E637D4}"/>
              </a:ext>
            </a:extLst>
          </p:cNvPr>
          <p:cNvSpPr/>
          <p:nvPr/>
        </p:nvSpPr>
        <p:spPr>
          <a:xfrm>
            <a:off x="8875062" y="401339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5F61EA8-DF28-72FC-B7D4-45BD08C14BDE}"/>
              </a:ext>
            </a:extLst>
          </p:cNvPr>
          <p:cNvSpPr/>
          <p:nvPr/>
        </p:nvSpPr>
        <p:spPr>
          <a:xfrm>
            <a:off x="8041640" y="397008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887C25FC-49DF-8254-4DDB-FECDB0C8B310}"/>
              </a:ext>
            </a:extLst>
          </p:cNvPr>
          <p:cNvCxnSpPr/>
          <p:nvPr/>
        </p:nvCxnSpPr>
        <p:spPr>
          <a:xfrm>
            <a:off x="5370653" y="3944471"/>
            <a:ext cx="243068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91D45C1-4CD6-B89E-BCCB-8CD84CAD94AD}"/>
              </a:ext>
            </a:extLst>
          </p:cNvPr>
          <p:cNvSpPr txBox="1"/>
          <p:nvPr/>
        </p:nvSpPr>
        <p:spPr>
          <a:xfrm flipH="1">
            <a:off x="5809911" y="3429000"/>
            <a:ext cx="1864684" cy="400110"/>
          </a:xfrm>
          <a:prstGeom prst="rect">
            <a:avLst/>
          </a:prstGeom>
          <a:noFill/>
        </p:spPr>
        <p:txBody>
          <a:bodyPr wrap="square" rtlCol="0">
            <a:spAutoFit/>
          </a:bodyPr>
          <a:lstStyle/>
          <a:p>
            <a:r>
              <a:rPr lang="en-US" sz="2000" dirty="0"/>
              <a:t>Max Pooling</a:t>
            </a:r>
            <a:endParaRPr lang="en-IN" sz="2000" dirty="0"/>
          </a:p>
        </p:txBody>
      </p:sp>
    </p:spTree>
    <p:extLst>
      <p:ext uri="{BB962C8B-B14F-4D97-AF65-F5344CB8AC3E}">
        <p14:creationId xmlns:p14="http://schemas.microsoft.com/office/powerpoint/2010/main" val="3333150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FD6FE-3956-302D-44D9-5142368C61AE}"/>
              </a:ext>
            </a:extLst>
          </p:cNvPr>
          <p:cNvPicPr>
            <a:picLocks noChangeAspect="1"/>
          </p:cNvPicPr>
          <p:nvPr/>
        </p:nvPicPr>
        <p:blipFill>
          <a:blip r:embed="rId2"/>
          <a:stretch>
            <a:fillRect/>
          </a:stretch>
        </p:blipFill>
        <p:spPr>
          <a:xfrm>
            <a:off x="2811495" y="1420956"/>
            <a:ext cx="6569009" cy="4016088"/>
          </a:xfrm>
          <a:prstGeom prst="rect">
            <a:avLst/>
          </a:prstGeom>
        </p:spPr>
      </p:pic>
      <p:sp>
        <p:nvSpPr>
          <p:cNvPr id="2" name="Title 1">
            <a:extLst>
              <a:ext uri="{FF2B5EF4-FFF2-40B4-BE49-F238E27FC236}">
                <a16:creationId xmlns:a16="http://schemas.microsoft.com/office/drawing/2014/main" id="{EF58B4CD-919F-BC62-E7DF-DF331CC4B84E}"/>
              </a:ext>
            </a:extLst>
          </p:cNvPr>
          <p:cNvSpPr txBox="1">
            <a:spLocks/>
          </p:cNvSpPr>
          <p:nvPr/>
        </p:nvSpPr>
        <p:spPr>
          <a:xfrm>
            <a:off x="838200" y="38397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panose="02020603050405020304" pitchFamily="18" charset="0"/>
                <a:cs typeface="Times New Roman" panose="02020603050405020304" pitchFamily="18" charset="0"/>
              </a:rPr>
              <a:t>TRANSFERABLE MODELS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E4C808C-A98E-93F7-A54D-C8A8223730B9}"/>
              </a:ext>
            </a:extLst>
          </p:cNvPr>
          <p:cNvSpPr txBox="1"/>
          <p:nvPr/>
        </p:nvSpPr>
        <p:spPr>
          <a:xfrm>
            <a:off x="1357460" y="5392132"/>
            <a:ext cx="9577633" cy="830997"/>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Only the center layer is trained and rest of the layers are initialized with zero weights and frozen from training.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127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52213-1A6F-35E6-2B08-6F17C416A988}"/>
              </a:ext>
            </a:extLst>
          </p:cNvPr>
          <p:cNvPicPr>
            <a:picLocks noChangeAspect="1"/>
          </p:cNvPicPr>
          <p:nvPr/>
        </p:nvPicPr>
        <p:blipFill>
          <a:blip r:embed="rId2"/>
          <a:stretch>
            <a:fillRect/>
          </a:stretch>
        </p:blipFill>
        <p:spPr>
          <a:xfrm>
            <a:off x="2830547" y="1493352"/>
            <a:ext cx="6530906" cy="3871295"/>
          </a:xfrm>
          <a:prstGeom prst="rect">
            <a:avLst/>
          </a:prstGeom>
        </p:spPr>
      </p:pic>
      <p:sp>
        <p:nvSpPr>
          <p:cNvPr id="2" name="Title 1">
            <a:extLst>
              <a:ext uri="{FF2B5EF4-FFF2-40B4-BE49-F238E27FC236}">
                <a16:creationId xmlns:a16="http://schemas.microsoft.com/office/drawing/2014/main" id="{D387CACB-2418-C822-6393-71F0F959760C}"/>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Times New Roman" panose="02020603050405020304" pitchFamily="18" charset="0"/>
                <a:cs typeface="Times New Roman" panose="02020603050405020304" pitchFamily="18" charset="0"/>
              </a:rPr>
              <a:t>TRANSFERABLE MODELS</a:t>
            </a:r>
            <a:endParaRPr lang="en-IN" sz="32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296C910-21BB-8E79-9A28-8E176473E2DD}"/>
              </a:ext>
            </a:extLst>
          </p:cNvPr>
          <p:cNvSpPr txBox="1"/>
          <p:nvPr/>
        </p:nvSpPr>
        <p:spPr>
          <a:xfrm>
            <a:off x="1307183" y="5392132"/>
            <a:ext cx="9577633"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Rotation information is transferred from one layer to another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0394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2318848363"/>
              </p:ext>
            </p:extLst>
          </p:nvPr>
        </p:nvGraphicFramePr>
        <p:xfrm>
          <a:off x="950011" y="1473811"/>
          <a:ext cx="10343300" cy="4069150"/>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762446">
                <a:tc>
                  <a:txBody>
                    <a:bodyPr/>
                    <a:lstStyle/>
                    <a:p>
                      <a:r>
                        <a:rPr lang="en-US" dirty="0"/>
                        <a:t>This design is inspired from the working of brain. It is an efficient way of learning.</a:t>
                      </a:r>
                      <a:endParaRPr lang="en-IN" dirty="0"/>
                    </a:p>
                  </a:txBody>
                  <a:tcPr/>
                </a:tc>
                <a:tc>
                  <a:txBody>
                    <a:bodyPr/>
                    <a:lstStyle/>
                    <a:p>
                      <a:r>
                        <a:rPr lang="en-US" dirty="0"/>
                        <a:t>We can get this advantage only if the knowledge is transferable.</a:t>
                      </a:r>
                      <a:endParaRPr lang="en-IN" dirty="0"/>
                    </a:p>
                  </a:txBody>
                  <a:tcPr/>
                </a:tc>
                <a:extLst>
                  <a:ext uri="{0D108BD9-81ED-4DB2-BD59-A6C34878D82A}">
                    <a16:rowId xmlns:a16="http://schemas.microsoft.com/office/drawing/2014/main" val="1517853741"/>
                  </a:ext>
                </a:extLst>
              </a:tr>
              <a:tr h="970961">
                <a:tc>
                  <a:txBody>
                    <a:bodyPr/>
                    <a:lstStyle/>
                    <a:p>
                      <a:r>
                        <a:rPr lang="en-US" dirty="0"/>
                        <a:t>This approach can give more impact with less data and training time as we just need to transfer the rest of the knowledge.</a:t>
                      </a:r>
                      <a:endParaRPr lang="en-IN" dirty="0"/>
                    </a:p>
                  </a:txBody>
                  <a:tcPr/>
                </a:tc>
                <a:tc>
                  <a:txBody>
                    <a:bodyPr/>
                    <a:lstStyle/>
                    <a:p>
                      <a:r>
                        <a:rPr lang="en-US" dirty="0"/>
                        <a:t>The design can be complicated.</a:t>
                      </a:r>
                      <a:endParaRPr lang="en-IN" dirty="0"/>
                    </a:p>
                  </a:txBody>
                  <a:tcPr/>
                </a:tc>
                <a:extLst>
                  <a:ext uri="{0D108BD9-81ED-4DB2-BD59-A6C34878D82A}">
                    <a16:rowId xmlns:a16="http://schemas.microsoft.com/office/drawing/2014/main" val="3358414877"/>
                  </a:ext>
                </a:extLst>
              </a:tr>
              <a:tr h="696641">
                <a:tc>
                  <a:txBody>
                    <a:bodyPr/>
                    <a:lstStyle/>
                    <a:p>
                      <a:r>
                        <a:rPr lang="en-US" dirty="0"/>
                        <a:t>As, we have less training parameters, we can reduce the size of the model.</a:t>
                      </a:r>
                      <a:endParaRPr lang="en-IN" dirty="0"/>
                    </a:p>
                  </a:txBody>
                  <a:tcPr/>
                </a:tc>
                <a:tc>
                  <a:txBody>
                    <a:bodyPr/>
                    <a:lstStyle/>
                    <a:p>
                      <a:r>
                        <a:rPr lang="en-US" dirty="0"/>
                        <a:t>As we making the model wider, the prediction time can increase.</a:t>
                      </a:r>
                      <a:endParaRPr lang="en-IN" dirty="0"/>
                    </a:p>
                  </a:txBody>
                  <a:tcPr/>
                </a:tc>
                <a:extLst>
                  <a:ext uri="{0D108BD9-81ED-4DB2-BD59-A6C34878D82A}">
                    <a16:rowId xmlns:a16="http://schemas.microsoft.com/office/drawing/2014/main" val="3232608168"/>
                  </a:ext>
                </a:extLst>
              </a:tr>
              <a:tr h="777371">
                <a:tc>
                  <a:txBody>
                    <a:bodyPr/>
                    <a:lstStyle/>
                    <a:p>
                      <a:r>
                        <a:rPr lang="en-US" dirty="0"/>
                        <a:t>These models have capability to change their learning in the real-time. Due to this, these types of models can be used mobile phones, etc.</a:t>
                      </a:r>
                      <a:endParaRPr lang="en-IN" dirty="0"/>
                    </a:p>
                  </a:txBody>
                  <a:tcPr/>
                </a:tc>
                <a:tc>
                  <a:txBody>
                    <a:bodyPr/>
                    <a:lstStyle/>
                    <a:p>
                      <a:r>
                        <a:rPr lang="en-US" dirty="0"/>
                        <a:t>In this approach, as we are manipulating the kernel weights, it will damage the inference mechanism of the model. To solve this, we need to retune the model by unfreezing all </a:t>
                      </a:r>
                      <a:r>
                        <a:rPr lang="en-US"/>
                        <a:t>the layers.</a:t>
                      </a:r>
                      <a:endParaRPr lang="en-IN" dirty="0"/>
                    </a:p>
                  </a:txBody>
                  <a:tcPr/>
                </a:tc>
                <a:extLst>
                  <a:ext uri="{0D108BD9-81ED-4DB2-BD59-A6C34878D82A}">
                    <a16:rowId xmlns:a16="http://schemas.microsoft.com/office/drawing/2014/main" val="3360545608"/>
                  </a:ext>
                </a:extLst>
              </a:tr>
            </a:tbl>
          </a:graphicData>
        </a:graphic>
      </p:graphicFrame>
    </p:spTree>
    <p:extLst>
      <p:ext uri="{BB962C8B-B14F-4D97-AF65-F5344CB8AC3E}">
        <p14:creationId xmlns:p14="http://schemas.microsoft.com/office/powerpoint/2010/main" val="206724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Pixel information</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5</a:t>
            </a:fld>
            <a:endParaRPr lang="en-US" dirty="0"/>
          </a:p>
        </p:txBody>
      </p:sp>
      <p:graphicFrame>
        <p:nvGraphicFramePr>
          <p:cNvPr id="4" name="Table 4">
            <a:extLst>
              <a:ext uri="{FF2B5EF4-FFF2-40B4-BE49-F238E27FC236}">
                <a16:creationId xmlns:a16="http://schemas.microsoft.com/office/drawing/2014/main" id="{F89134AA-F795-43CF-18C6-596483A4DB4F}"/>
              </a:ext>
            </a:extLst>
          </p:cNvPr>
          <p:cNvGraphicFramePr>
            <a:graphicFrameLocks noGrp="1"/>
          </p:cNvGraphicFramePr>
          <p:nvPr/>
        </p:nvGraphicFramePr>
        <p:xfrm>
          <a:off x="7172104" y="326292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7</a:t>
                      </a:r>
                      <a:endParaRPr lang="en-IN" sz="2400" b="1" dirty="0">
                        <a:solidFill>
                          <a:schemeClr val="tx1"/>
                        </a:solidFill>
                      </a:endParaRPr>
                    </a:p>
                  </a:txBody>
                  <a:tcPr/>
                </a:tc>
                <a:tc>
                  <a:txBody>
                    <a:bodyPr/>
                    <a:lstStyle/>
                    <a:p>
                      <a:pPr algn="ctr"/>
                      <a:r>
                        <a:rPr lang="en-US" sz="2400" b="1" dirty="0">
                          <a:solidFill>
                            <a:schemeClr val="tx1"/>
                          </a:solidFill>
                        </a:rPr>
                        <a:t>5</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6</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12" name="Rectangle 11">
            <a:extLst>
              <a:ext uri="{FF2B5EF4-FFF2-40B4-BE49-F238E27FC236}">
                <a16:creationId xmlns:a16="http://schemas.microsoft.com/office/drawing/2014/main" id="{921F8350-567B-6AB9-7F87-47CAD218A5EA}"/>
              </a:ext>
            </a:extLst>
          </p:cNvPr>
          <p:cNvSpPr/>
          <p:nvPr/>
        </p:nvSpPr>
        <p:spPr>
          <a:xfrm>
            <a:off x="7208263" y="326292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CA88B3C-6D4F-656D-AAE1-8B6FB7DBF15E}"/>
              </a:ext>
            </a:extLst>
          </p:cNvPr>
          <p:cNvSpPr/>
          <p:nvPr/>
        </p:nvSpPr>
        <p:spPr>
          <a:xfrm>
            <a:off x="8041686" y="326292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FC59DFD-4313-EA34-9F66-B1D405E637D4}"/>
              </a:ext>
            </a:extLst>
          </p:cNvPr>
          <p:cNvSpPr/>
          <p:nvPr/>
        </p:nvSpPr>
        <p:spPr>
          <a:xfrm>
            <a:off x="8041685" y="384731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5F61EA8-DF28-72FC-B7D4-45BD08C14BDE}"/>
              </a:ext>
            </a:extLst>
          </p:cNvPr>
          <p:cNvSpPr/>
          <p:nvPr/>
        </p:nvSpPr>
        <p:spPr>
          <a:xfrm>
            <a:off x="7208263" y="380400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Table 4">
            <a:extLst>
              <a:ext uri="{FF2B5EF4-FFF2-40B4-BE49-F238E27FC236}">
                <a16:creationId xmlns:a16="http://schemas.microsoft.com/office/drawing/2014/main" id="{0374C496-5BE6-05C3-F9A7-24C1075E5545}"/>
              </a:ext>
            </a:extLst>
          </p:cNvPr>
          <p:cNvGraphicFramePr>
            <a:graphicFrameLocks noGrp="1"/>
          </p:cNvGraphicFramePr>
          <p:nvPr/>
        </p:nvGraphicFramePr>
        <p:xfrm>
          <a:off x="2648332" y="326292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8</a:t>
                      </a:r>
                      <a:endParaRPr lang="en-IN" sz="2400" b="1" dirty="0">
                        <a:solidFill>
                          <a:schemeClr val="tx1"/>
                        </a:solidFill>
                      </a:endParaRPr>
                    </a:p>
                  </a:txBody>
                  <a:tcPr/>
                </a:tc>
                <a:tc>
                  <a:txBody>
                    <a:bodyPr/>
                    <a:lstStyle/>
                    <a:p>
                      <a:pPr algn="ctr"/>
                      <a:r>
                        <a:rPr lang="en-US" sz="2400" b="1" dirty="0">
                          <a:solidFill>
                            <a:schemeClr val="tx1"/>
                          </a:solidFill>
                        </a:rPr>
                        <a:t>6</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9</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9" name="Rectangle 8">
            <a:extLst>
              <a:ext uri="{FF2B5EF4-FFF2-40B4-BE49-F238E27FC236}">
                <a16:creationId xmlns:a16="http://schemas.microsoft.com/office/drawing/2014/main" id="{F7C26013-59E7-1751-64E5-3A90AB0C52A6}"/>
              </a:ext>
            </a:extLst>
          </p:cNvPr>
          <p:cNvSpPr/>
          <p:nvPr/>
        </p:nvSpPr>
        <p:spPr>
          <a:xfrm>
            <a:off x="2684491" y="326292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15A99B-FA16-5EC5-2569-2052224A433D}"/>
              </a:ext>
            </a:extLst>
          </p:cNvPr>
          <p:cNvSpPr/>
          <p:nvPr/>
        </p:nvSpPr>
        <p:spPr>
          <a:xfrm>
            <a:off x="3517914" y="326292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AF151F1-BE08-86B9-A8CB-6F43ADCB6CE4}"/>
              </a:ext>
            </a:extLst>
          </p:cNvPr>
          <p:cNvSpPr/>
          <p:nvPr/>
        </p:nvSpPr>
        <p:spPr>
          <a:xfrm>
            <a:off x="3517913" y="384731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686619B-CD0C-2D41-8FB5-66B3FC8D0D20}"/>
              </a:ext>
            </a:extLst>
          </p:cNvPr>
          <p:cNvSpPr/>
          <p:nvPr/>
        </p:nvSpPr>
        <p:spPr>
          <a:xfrm>
            <a:off x="2684491" y="380400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CAD50B3-B196-7045-9E85-21E21BF7EF95}"/>
              </a:ext>
            </a:extLst>
          </p:cNvPr>
          <p:cNvSpPr txBox="1"/>
          <p:nvPr/>
        </p:nvSpPr>
        <p:spPr>
          <a:xfrm>
            <a:off x="1887402" y="4440206"/>
            <a:ext cx="3261021" cy="400110"/>
          </a:xfrm>
          <a:prstGeom prst="rect">
            <a:avLst/>
          </a:prstGeom>
          <a:noFill/>
        </p:spPr>
        <p:txBody>
          <a:bodyPr wrap="none" rtlCol="0">
            <a:spAutoFit/>
          </a:bodyPr>
          <a:lstStyle/>
          <a:p>
            <a:r>
              <a:rPr lang="en-US" sz="2000" dirty="0"/>
              <a:t>Pooling without 1 pixel shift</a:t>
            </a:r>
            <a:endParaRPr lang="en-IN" sz="2000" dirty="0"/>
          </a:p>
        </p:txBody>
      </p:sp>
      <p:sp>
        <p:nvSpPr>
          <p:cNvPr id="22" name="TextBox 21">
            <a:extLst>
              <a:ext uri="{FF2B5EF4-FFF2-40B4-BE49-F238E27FC236}">
                <a16:creationId xmlns:a16="http://schemas.microsoft.com/office/drawing/2014/main" id="{05403EA9-F37C-4AC8-6075-7DD30B7F9BDC}"/>
              </a:ext>
            </a:extLst>
          </p:cNvPr>
          <p:cNvSpPr txBox="1"/>
          <p:nvPr/>
        </p:nvSpPr>
        <p:spPr>
          <a:xfrm>
            <a:off x="6832306" y="4462129"/>
            <a:ext cx="2898742" cy="400110"/>
          </a:xfrm>
          <a:prstGeom prst="rect">
            <a:avLst/>
          </a:prstGeom>
          <a:noFill/>
        </p:spPr>
        <p:txBody>
          <a:bodyPr wrap="none" rtlCol="0">
            <a:spAutoFit/>
          </a:bodyPr>
          <a:lstStyle/>
          <a:p>
            <a:r>
              <a:rPr lang="en-US" sz="2000" dirty="0"/>
              <a:t>Pooling with 1 pixel shift</a:t>
            </a:r>
            <a:endParaRPr lang="en-IN" sz="2000" dirty="0"/>
          </a:p>
        </p:txBody>
      </p:sp>
    </p:spTree>
    <p:extLst>
      <p:ext uri="{BB962C8B-B14F-4D97-AF65-F5344CB8AC3E}">
        <p14:creationId xmlns:p14="http://schemas.microsoft.com/office/powerpoint/2010/main" val="3274561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58FF98-848A-39C7-EF72-0813BEDBB9C0}"/>
              </a:ext>
            </a:extLst>
          </p:cNvPr>
          <p:cNvPicPr>
            <a:picLocks noChangeAspect="1"/>
          </p:cNvPicPr>
          <p:nvPr/>
        </p:nvPicPr>
        <p:blipFill>
          <a:blip r:embed="rId2"/>
          <a:stretch>
            <a:fillRect/>
          </a:stretch>
        </p:blipFill>
        <p:spPr>
          <a:xfrm>
            <a:off x="1047015" y="490194"/>
            <a:ext cx="2742594" cy="2510575"/>
          </a:xfrm>
          <a:prstGeom prst="rect">
            <a:avLst/>
          </a:prstGeom>
        </p:spPr>
      </p:pic>
      <p:pic>
        <p:nvPicPr>
          <p:cNvPr id="5" name="Picture 4">
            <a:extLst>
              <a:ext uri="{FF2B5EF4-FFF2-40B4-BE49-F238E27FC236}">
                <a16:creationId xmlns:a16="http://schemas.microsoft.com/office/drawing/2014/main" id="{B45A5CA7-5077-80ED-02B7-BDFE04A45665}"/>
              </a:ext>
            </a:extLst>
          </p:cNvPr>
          <p:cNvPicPr>
            <a:picLocks noChangeAspect="1"/>
          </p:cNvPicPr>
          <p:nvPr/>
        </p:nvPicPr>
        <p:blipFill>
          <a:blip r:embed="rId3"/>
          <a:stretch>
            <a:fillRect/>
          </a:stretch>
        </p:blipFill>
        <p:spPr>
          <a:xfrm>
            <a:off x="1047015" y="3648173"/>
            <a:ext cx="2742594" cy="2501366"/>
          </a:xfrm>
          <a:prstGeom prst="rect">
            <a:avLst/>
          </a:prstGeom>
        </p:spPr>
      </p:pic>
      <p:pic>
        <p:nvPicPr>
          <p:cNvPr id="7" name="Picture 6">
            <a:extLst>
              <a:ext uri="{FF2B5EF4-FFF2-40B4-BE49-F238E27FC236}">
                <a16:creationId xmlns:a16="http://schemas.microsoft.com/office/drawing/2014/main" id="{B8C917AF-0BBE-FF8D-5472-4250462DBB0D}"/>
              </a:ext>
            </a:extLst>
          </p:cNvPr>
          <p:cNvPicPr>
            <a:picLocks noChangeAspect="1"/>
          </p:cNvPicPr>
          <p:nvPr/>
        </p:nvPicPr>
        <p:blipFill>
          <a:blip r:embed="rId4"/>
          <a:stretch>
            <a:fillRect/>
          </a:stretch>
        </p:blipFill>
        <p:spPr>
          <a:xfrm>
            <a:off x="4962950" y="490194"/>
            <a:ext cx="2742594" cy="2510575"/>
          </a:xfrm>
          <a:prstGeom prst="rect">
            <a:avLst/>
          </a:prstGeom>
        </p:spPr>
      </p:pic>
      <p:pic>
        <p:nvPicPr>
          <p:cNvPr id="9" name="Picture 8">
            <a:extLst>
              <a:ext uri="{FF2B5EF4-FFF2-40B4-BE49-F238E27FC236}">
                <a16:creationId xmlns:a16="http://schemas.microsoft.com/office/drawing/2014/main" id="{381B3FBC-8AA1-8A69-6DC7-4AE10F4612DF}"/>
              </a:ext>
            </a:extLst>
          </p:cNvPr>
          <p:cNvPicPr>
            <a:picLocks noChangeAspect="1"/>
          </p:cNvPicPr>
          <p:nvPr/>
        </p:nvPicPr>
        <p:blipFill>
          <a:blip r:embed="rId5"/>
          <a:stretch>
            <a:fillRect/>
          </a:stretch>
        </p:blipFill>
        <p:spPr>
          <a:xfrm>
            <a:off x="4962949" y="3648173"/>
            <a:ext cx="2742594" cy="2510576"/>
          </a:xfrm>
          <a:prstGeom prst="rect">
            <a:avLst/>
          </a:prstGeom>
        </p:spPr>
      </p:pic>
      <p:pic>
        <p:nvPicPr>
          <p:cNvPr id="13" name="Picture 12">
            <a:extLst>
              <a:ext uri="{FF2B5EF4-FFF2-40B4-BE49-F238E27FC236}">
                <a16:creationId xmlns:a16="http://schemas.microsoft.com/office/drawing/2014/main" id="{B4AD64FF-9DC5-7585-11A1-59A4ABE35A26}"/>
              </a:ext>
            </a:extLst>
          </p:cNvPr>
          <p:cNvPicPr>
            <a:picLocks noChangeAspect="1"/>
          </p:cNvPicPr>
          <p:nvPr/>
        </p:nvPicPr>
        <p:blipFill>
          <a:blip r:embed="rId6"/>
          <a:stretch>
            <a:fillRect/>
          </a:stretch>
        </p:blipFill>
        <p:spPr>
          <a:xfrm>
            <a:off x="8314441" y="993152"/>
            <a:ext cx="3654275" cy="2655021"/>
          </a:xfrm>
          <a:prstGeom prst="rect">
            <a:avLst/>
          </a:prstGeom>
        </p:spPr>
      </p:pic>
      <p:sp>
        <p:nvSpPr>
          <p:cNvPr id="14" name="TextBox 13">
            <a:extLst>
              <a:ext uri="{FF2B5EF4-FFF2-40B4-BE49-F238E27FC236}">
                <a16:creationId xmlns:a16="http://schemas.microsoft.com/office/drawing/2014/main" id="{52F10D5B-DC86-769F-3601-CB6276F2841F}"/>
              </a:ext>
            </a:extLst>
          </p:cNvPr>
          <p:cNvSpPr txBox="1"/>
          <p:nvPr/>
        </p:nvSpPr>
        <p:spPr>
          <a:xfrm>
            <a:off x="1047015" y="3157979"/>
            <a:ext cx="2742594" cy="369332"/>
          </a:xfrm>
          <a:prstGeom prst="rect">
            <a:avLst/>
          </a:prstGeom>
          <a:noFill/>
        </p:spPr>
        <p:txBody>
          <a:bodyPr wrap="square" rtlCol="0">
            <a:spAutoFit/>
          </a:bodyPr>
          <a:lstStyle/>
          <a:p>
            <a:pPr algn="ctr"/>
            <a:r>
              <a:rPr lang="en-US" dirty="0"/>
              <a:t>Original Image</a:t>
            </a:r>
            <a:endParaRPr lang="en-IN" dirty="0"/>
          </a:p>
        </p:txBody>
      </p:sp>
      <p:sp>
        <p:nvSpPr>
          <p:cNvPr id="15" name="TextBox 14">
            <a:extLst>
              <a:ext uri="{FF2B5EF4-FFF2-40B4-BE49-F238E27FC236}">
                <a16:creationId xmlns:a16="http://schemas.microsoft.com/office/drawing/2014/main" id="{13C73F5C-A216-3E20-5FBB-6DADC919B810}"/>
              </a:ext>
            </a:extLst>
          </p:cNvPr>
          <p:cNvSpPr txBox="1"/>
          <p:nvPr/>
        </p:nvSpPr>
        <p:spPr>
          <a:xfrm>
            <a:off x="1114572" y="6223261"/>
            <a:ext cx="2742594" cy="369332"/>
          </a:xfrm>
          <a:prstGeom prst="rect">
            <a:avLst/>
          </a:prstGeom>
          <a:noFill/>
        </p:spPr>
        <p:txBody>
          <a:bodyPr wrap="square" rtlCol="0">
            <a:spAutoFit/>
          </a:bodyPr>
          <a:lstStyle/>
          <a:p>
            <a:pPr algn="ctr"/>
            <a:r>
              <a:rPr lang="en-US" dirty="0"/>
              <a:t>Shifted by 1-pixel h/v</a:t>
            </a:r>
            <a:endParaRPr lang="en-IN" dirty="0"/>
          </a:p>
        </p:txBody>
      </p:sp>
      <p:sp>
        <p:nvSpPr>
          <p:cNvPr id="16" name="Arrow: Right 15">
            <a:extLst>
              <a:ext uri="{FF2B5EF4-FFF2-40B4-BE49-F238E27FC236}">
                <a16:creationId xmlns:a16="http://schemas.microsoft.com/office/drawing/2014/main" id="{E8755A2E-30E6-18BF-50BE-51EA608F2D06}"/>
              </a:ext>
            </a:extLst>
          </p:cNvPr>
          <p:cNvSpPr/>
          <p:nvPr/>
        </p:nvSpPr>
        <p:spPr>
          <a:xfrm>
            <a:off x="3949831" y="1517715"/>
            <a:ext cx="735291" cy="1979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390B8E28-7FA8-B2BA-8BA7-04D1C2446728}"/>
              </a:ext>
            </a:extLst>
          </p:cNvPr>
          <p:cNvSpPr/>
          <p:nvPr/>
        </p:nvSpPr>
        <p:spPr>
          <a:xfrm>
            <a:off x="4064523" y="4846947"/>
            <a:ext cx="735291" cy="1979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D553D08E-EEEC-296A-21B0-3FE582F6D058}"/>
              </a:ext>
            </a:extLst>
          </p:cNvPr>
          <p:cNvSpPr txBox="1"/>
          <p:nvPr/>
        </p:nvSpPr>
        <p:spPr>
          <a:xfrm>
            <a:off x="5213023" y="3157979"/>
            <a:ext cx="2492520" cy="369332"/>
          </a:xfrm>
          <a:prstGeom prst="rect">
            <a:avLst/>
          </a:prstGeom>
          <a:noFill/>
        </p:spPr>
        <p:txBody>
          <a:bodyPr wrap="square" rtlCol="0">
            <a:spAutoFit/>
          </a:bodyPr>
          <a:lstStyle/>
          <a:p>
            <a:pPr algn="ctr"/>
            <a:r>
              <a:rPr lang="en-US" dirty="0"/>
              <a:t>Third Max Pooling</a:t>
            </a:r>
            <a:endParaRPr lang="en-IN" dirty="0"/>
          </a:p>
        </p:txBody>
      </p:sp>
      <p:sp>
        <p:nvSpPr>
          <p:cNvPr id="20" name="TextBox 19">
            <a:extLst>
              <a:ext uri="{FF2B5EF4-FFF2-40B4-BE49-F238E27FC236}">
                <a16:creationId xmlns:a16="http://schemas.microsoft.com/office/drawing/2014/main" id="{1399123B-FB78-2616-1752-F1828971B88C}"/>
              </a:ext>
            </a:extLst>
          </p:cNvPr>
          <p:cNvSpPr txBox="1"/>
          <p:nvPr/>
        </p:nvSpPr>
        <p:spPr>
          <a:xfrm>
            <a:off x="5120325" y="6289248"/>
            <a:ext cx="2492520" cy="369332"/>
          </a:xfrm>
          <a:prstGeom prst="rect">
            <a:avLst/>
          </a:prstGeom>
          <a:noFill/>
        </p:spPr>
        <p:txBody>
          <a:bodyPr wrap="square" rtlCol="0">
            <a:spAutoFit/>
          </a:bodyPr>
          <a:lstStyle/>
          <a:p>
            <a:pPr algn="ctr"/>
            <a:r>
              <a:rPr lang="en-US" dirty="0"/>
              <a:t>Third Max Pooling</a:t>
            </a:r>
            <a:endParaRPr lang="en-IN" dirty="0"/>
          </a:p>
        </p:txBody>
      </p:sp>
      <p:sp>
        <p:nvSpPr>
          <p:cNvPr id="21" name="TextBox 20">
            <a:extLst>
              <a:ext uri="{FF2B5EF4-FFF2-40B4-BE49-F238E27FC236}">
                <a16:creationId xmlns:a16="http://schemas.microsoft.com/office/drawing/2014/main" id="{9121B806-E9D2-FAEA-4868-FA8063235616}"/>
              </a:ext>
            </a:extLst>
          </p:cNvPr>
          <p:cNvSpPr txBox="1"/>
          <p:nvPr/>
        </p:nvSpPr>
        <p:spPr>
          <a:xfrm>
            <a:off x="8402393" y="3893270"/>
            <a:ext cx="3531941" cy="1754326"/>
          </a:xfrm>
          <a:prstGeom prst="rect">
            <a:avLst/>
          </a:prstGeom>
          <a:noFill/>
        </p:spPr>
        <p:txBody>
          <a:bodyPr wrap="square" rtlCol="0">
            <a:spAutoFit/>
          </a:bodyPr>
          <a:lstStyle/>
          <a:p>
            <a:pPr algn="ctr"/>
            <a:r>
              <a:rPr lang="en-US" dirty="0"/>
              <a:t>Pixel level deviation between both pooling outputs.</a:t>
            </a:r>
            <a:endParaRPr lang="en-IN" dirty="0"/>
          </a:p>
          <a:p>
            <a:pPr algn="ctr"/>
            <a:r>
              <a:rPr lang="en-IN" dirty="0"/>
              <a:t>Total No. of Pixels: 1369 (37 X 37)</a:t>
            </a:r>
          </a:p>
          <a:p>
            <a:pPr algn="ctr"/>
            <a:r>
              <a:rPr lang="en-IN" dirty="0"/>
              <a:t>No. of Pixels with deviation: 760</a:t>
            </a:r>
          </a:p>
          <a:p>
            <a:pPr algn="ctr"/>
            <a:r>
              <a:rPr lang="en-IN" dirty="0"/>
              <a:t>Percentage: 55.51% of the pixels deviated to some extend.</a:t>
            </a:r>
            <a:endParaRPr lang="en-US" dirty="0"/>
          </a:p>
        </p:txBody>
      </p:sp>
    </p:spTree>
    <p:extLst>
      <p:ext uri="{BB962C8B-B14F-4D97-AF65-F5344CB8AC3E}">
        <p14:creationId xmlns:p14="http://schemas.microsoft.com/office/powerpoint/2010/main" val="3876555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Flipping with 1 pixel shift</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9" name="Picture 18">
            <a:extLst>
              <a:ext uri="{FF2B5EF4-FFF2-40B4-BE49-F238E27FC236}">
                <a16:creationId xmlns:a16="http://schemas.microsoft.com/office/drawing/2014/main" id="{44CD61B6-036C-D935-4018-9EB91A1DBBA1}"/>
              </a:ext>
            </a:extLst>
          </p:cNvPr>
          <p:cNvPicPr>
            <a:picLocks noChangeAspect="1"/>
          </p:cNvPicPr>
          <p:nvPr/>
        </p:nvPicPr>
        <p:blipFill>
          <a:blip r:embed="rId2"/>
          <a:stretch>
            <a:fillRect/>
          </a:stretch>
        </p:blipFill>
        <p:spPr>
          <a:xfrm>
            <a:off x="4964043" y="2217740"/>
            <a:ext cx="2857500" cy="2857500"/>
          </a:xfrm>
          <a:prstGeom prst="rect">
            <a:avLst/>
          </a:prstGeom>
        </p:spPr>
      </p:pic>
      <p:pic>
        <p:nvPicPr>
          <p:cNvPr id="24" name="Picture 23">
            <a:extLst>
              <a:ext uri="{FF2B5EF4-FFF2-40B4-BE49-F238E27FC236}">
                <a16:creationId xmlns:a16="http://schemas.microsoft.com/office/drawing/2014/main" id="{6FFFF74B-73DE-6640-3341-777F8DF9C2CD}"/>
              </a:ext>
            </a:extLst>
          </p:cNvPr>
          <p:cNvPicPr>
            <a:picLocks noChangeAspect="1"/>
          </p:cNvPicPr>
          <p:nvPr/>
        </p:nvPicPr>
        <p:blipFill>
          <a:blip r:embed="rId3"/>
          <a:stretch>
            <a:fillRect/>
          </a:stretch>
        </p:blipFill>
        <p:spPr>
          <a:xfrm>
            <a:off x="1294056" y="2217740"/>
            <a:ext cx="3039319" cy="2857500"/>
          </a:xfrm>
          <a:prstGeom prst="rect">
            <a:avLst/>
          </a:prstGeom>
        </p:spPr>
      </p:pic>
      <p:pic>
        <p:nvPicPr>
          <p:cNvPr id="25" name="Picture 24">
            <a:extLst>
              <a:ext uri="{FF2B5EF4-FFF2-40B4-BE49-F238E27FC236}">
                <a16:creationId xmlns:a16="http://schemas.microsoft.com/office/drawing/2014/main" id="{FB03AE14-4865-9EAB-621E-B81F6B4CE3AE}"/>
              </a:ext>
            </a:extLst>
          </p:cNvPr>
          <p:cNvPicPr>
            <a:picLocks noChangeAspect="1"/>
          </p:cNvPicPr>
          <p:nvPr/>
        </p:nvPicPr>
        <p:blipFill rotWithShape="1">
          <a:blip r:embed="rId3"/>
          <a:srcRect r="94440" b="94529"/>
          <a:stretch/>
        </p:blipFill>
        <p:spPr>
          <a:xfrm>
            <a:off x="8908067" y="576063"/>
            <a:ext cx="2445733" cy="2262809"/>
          </a:xfrm>
          <a:prstGeom prst="rect">
            <a:avLst/>
          </a:prstGeom>
        </p:spPr>
      </p:pic>
      <p:pic>
        <p:nvPicPr>
          <p:cNvPr id="26" name="Picture 25">
            <a:extLst>
              <a:ext uri="{FF2B5EF4-FFF2-40B4-BE49-F238E27FC236}">
                <a16:creationId xmlns:a16="http://schemas.microsoft.com/office/drawing/2014/main" id="{59773DE8-CF96-A416-7EAE-420E9B823BA1}"/>
              </a:ext>
            </a:extLst>
          </p:cNvPr>
          <p:cNvPicPr>
            <a:picLocks noChangeAspect="1"/>
          </p:cNvPicPr>
          <p:nvPr/>
        </p:nvPicPr>
        <p:blipFill rotWithShape="1">
          <a:blip r:embed="rId2"/>
          <a:srcRect r="86564" b="87222"/>
          <a:stretch/>
        </p:blipFill>
        <p:spPr>
          <a:xfrm>
            <a:off x="8908067" y="3335890"/>
            <a:ext cx="2743199" cy="2608741"/>
          </a:xfrm>
          <a:prstGeom prst="rect">
            <a:avLst/>
          </a:prstGeom>
        </p:spPr>
      </p:pic>
      <p:sp>
        <p:nvSpPr>
          <p:cNvPr id="27" name="TextBox 26">
            <a:extLst>
              <a:ext uri="{FF2B5EF4-FFF2-40B4-BE49-F238E27FC236}">
                <a16:creationId xmlns:a16="http://schemas.microsoft.com/office/drawing/2014/main" id="{E225F279-7E77-9B09-382C-1327D941C267}"/>
              </a:ext>
            </a:extLst>
          </p:cNvPr>
          <p:cNvSpPr txBox="1"/>
          <p:nvPr/>
        </p:nvSpPr>
        <p:spPr>
          <a:xfrm flipH="1">
            <a:off x="1294056" y="5341425"/>
            <a:ext cx="3039319" cy="461665"/>
          </a:xfrm>
          <a:prstGeom prst="rect">
            <a:avLst/>
          </a:prstGeom>
          <a:noFill/>
        </p:spPr>
        <p:txBody>
          <a:bodyPr wrap="square" rtlCol="0">
            <a:spAutoFit/>
          </a:bodyPr>
          <a:lstStyle/>
          <a:p>
            <a:pPr algn="ctr"/>
            <a:r>
              <a:rPr lang="en-US" sz="2400" dirty="0"/>
              <a:t>Original </a:t>
            </a:r>
            <a:endParaRPr lang="en-IN" sz="2400" dirty="0"/>
          </a:p>
        </p:txBody>
      </p:sp>
      <p:sp>
        <p:nvSpPr>
          <p:cNvPr id="28" name="TextBox 27">
            <a:extLst>
              <a:ext uri="{FF2B5EF4-FFF2-40B4-BE49-F238E27FC236}">
                <a16:creationId xmlns:a16="http://schemas.microsoft.com/office/drawing/2014/main" id="{30BF696D-8D04-C73A-C7F5-DF488560C464}"/>
              </a:ext>
            </a:extLst>
          </p:cNvPr>
          <p:cNvSpPr txBox="1"/>
          <p:nvPr/>
        </p:nvSpPr>
        <p:spPr>
          <a:xfrm flipH="1">
            <a:off x="4964041" y="5202926"/>
            <a:ext cx="2894585" cy="461665"/>
          </a:xfrm>
          <a:prstGeom prst="rect">
            <a:avLst/>
          </a:prstGeom>
          <a:noFill/>
        </p:spPr>
        <p:txBody>
          <a:bodyPr wrap="square" rtlCol="0">
            <a:spAutoFit/>
          </a:bodyPr>
          <a:lstStyle/>
          <a:p>
            <a:r>
              <a:rPr lang="en-US" sz="2400" dirty="0"/>
              <a:t>Flip + 1 Pixel shift</a:t>
            </a:r>
            <a:endParaRPr lang="en-IN" sz="2400" dirty="0"/>
          </a:p>
        </p:txBody>
      </p:sp>
    </p:spTree>
    <p:extLst>
      <p:ext uri="{BB962C8B-B14F-4D97-AF65-F5344CB8AC3E}">
        <p14:creationId xmlns:p14="http://schemas.microsoft.com/office/powerpoint/2010/main" val="424806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E8EBB-008C-2EF2-DC51-2CB27594C0DC}"/>
              </a:ext>
            </a:extLst>
          </p:cNvPr>
          <p:cNvSpPr txBox="1"/>
          <p:nvPr/>
        </p:nvSpPr>
        <p:spPr>
          <a:xfrm>
            <a:off x="669303" y="575035"/>
            <a:ext cx="8757501"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Advantages and Disadvantages</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63214D2D-81A4-C059-4BBF-24027A9606B8}"/>
              </a:ext>
            </a:extLst>
          </p:cNvPr>
          <p:cNvGraphicFramePr>
            <a:graphicFrameLocks noGrp="1"/>
          </p:cNvGraphicFramePr>
          <p:nvPr>
            <p:extLst>
              <p:ext uri="{D42A27DB-BD31-4B8C-83A1-F6EECF244321}">
                <p14:modId xmlns:p14="http://schemas.microsoft.com/office/powerpoint/2010/main" val="3329115874"/>
              </p:ext>
            </p:extLst>
          </p:nvPr>
        </p:nvGraphicFramePr>
        <p:xfrm>
          <a:off x="950011" y="1473811"/>
          <a:ext cx="10343300" cy="4715723"/>
        </p:xfrm>
        <a:graphic>
          <a:graphicData uri="http://schemas.openxmlformats.org/drawingml/2006/table">
            <a:tbl>
              <a:tblPr firstRow="1" bandRow="1">
                <a:tableStyleId>{5C22544A-7EE6-4342-B048-85BDC9FD1C3A}</a:tableStyleId>
              </a:tblPr>
              <a:tblGrid>
                <a:gridCol w="5171650">
                  <a:extLst>
                    <a:ext uri="{9D8B030D-6E8A-4147-A177-3AD203B41FA5}">
                      <a16:colId xmlns:a16="http://schemas.microsoft.com/office/drawing/2014/main" val="4238007644"/>
                    </a:ext>
                  </a:extLst>
                </a:gridCol>
                <a:gridCol w="5171650">
                  <a:extLst>
                    <a:ext uri="{9D8B030D-6E8A-4147-A177-3AD203B41FA5}">
                      <a16:colId xmlns:a16="http://schemas.microsoft.com/office/drawing/2014/main" val="562668089"/>
                    </a:ext>
                  </a:extLst>
                </a:gridCol>
              </a:tblGrid>
              <a:tr h="450382">
                <a:tc>
                  <a:txBody>
                    <a:bodyPr/>
                    <a:lstStyle/>
                    <a:p>
                      <a:r>
                        <a:rPr lang="en-US" dirty="0"/>
                        <a:t>Advantages</a:t>
                      </a:r>
                      <a:endParaRPr lang="en-IN" dirty="0"/>
                    </a:p>
                  </a:txBody>
                  <a:tcPr/>
                </a:tc>
                <a:tc>
                  <a:txBody>
                    <a:bodyPr/>
                    <a:lstStyle/>
                    <a:p>
                      <a:r>
                        <a:rPr lang="en-US" dirty="0"/>
                        <a:t>Disadvantages</a:t>
                      </a:r>
                      <a:endParaRPr lang="en-IN" dirty="0"/>
                    </a:p>
                  </a:txBody>
                  <a:tcPr/>
                </a:tc>
                <a:extLst>
                  <a:ext uri="{0D108BD9-81ED-4DB2-BD59-A6C34878D82A}">
                    <a16:rowId xmlns:a16="http://schemas.microsoft.com/office/drawing/2014/main" val="786061360"/>
                  </a:ext>
                </a:extLst>
              </a:tr>
              <a:tr h="1110530">
                <a:tc>
                  <a:txBody>
                    <a:bodyPr/>
                    <a:lstStyle/>
                    <a:p>
                      <a:r>
                        <a:rPr lang="en-IN" dirty="0"/>
                        <a:t>By shifting the images by 1-pixel, we are easily ensuring that the model will get all pixel values to learn. And with the inclusion of flipping, we are efficiently getting the benefits of both.</a:t>
                      </a:r>
                    </a:p>
                  </a:txBody>
                  <a:tcPr/>
                </a:tc>
                <a:tc>
                  <a:txBody>
                    <a:bodyPr/>
                    <a:lstStyle/>
                    <a:p>
                      <a:r>
                        <a:rPr lang="en-US" dirty="0"/>
                        <a:t>If there is not much change in the pixel information of even and odd, we may not see any impact on the performance.</a:t>
                      </a:r>
                      <a:endParaRPr lang="en-IN" dirty="0"/>
                    </a:p>
                  </a:txBody>
                  <a:tcPr/>
                </a:tc>
                <a:extLst>
                  <a:ext uri="{0D108BD9-81ED-4DB2-BD59-A6C34878D82A}">
                    <a16:rowId xmlns:a16="http://schemas.microsoft.com/office/drawing/2014/main" val="1517853741"/>
                  </a:ext>
                </a:extLst>
              </a:tr>
              <a:tr h="1110530">
                <a:tc>
                  <a:txBody>
                    <a:bodyPr/>
                    <a:lstStyle/>
                    <a:p>
                      <a:r>
                        <a:rPr lang="en-US" dirty="0"/>
                        <a:t>As these are just based on image modifications, the resource requirement is very low.</a:t>
                      </a:r>
                      <a:endParaRPr lang="en-IN" dirty="0"/>
                    </a:p>
                  </a:txBody>
                  <a:tcPr/>
                </a:tc>
                <a:tc>
                  <a:txBody>
                    <a:bodyPr/>
                    <a:lstStyle/>
                    <a:p>
                      <a:r>
                        <a:rPr lang="en-IN" dirty="0"/>
                        <a:t>If the texture detection is not important, then this augmentation is not the appropriate one.</a:t>
                      </a:r>
                    </a:p>
                  </a:txBody>
                  <a:tcPr/>
                </a:tc>
                <a:extLst>
                  <a:ext uri="{0D108BD9-81ED-4DB2-BD59-A6C34878D82A}">
                    <a16:rowId xmlns:a16="http://schemas.microsoft.com/office/drawing/2014/main" val="3358414877"/>
                  </a:ext>
                </a:extLst>
              </a:tr>
              <a:tr h="1110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very simple augmentation technique. We just have to perform shift and flip operations. So, complexity in coding is low.</a:t>
                      </a:r>
                      <a:endParaRPr lang="en-IN" dirty="0"/>
                    </a:p>
                    <a:p>
                      <a:endParaRPr lang="en-IN" dirty="0"/>
                    </a:p>
                  </a:txBody>
                  <a:tcPr/>
                </a:tc>
                <a:tc>
                  <a:txBody>
                    <a:bodyPr/>
                    <a:lstStyle/>
                    <a:p>
                      <a:endParaRPr lang="en-IN" dirty="0"/>
                    </a:p>
                  </a:txBody>
                  <a:tcPr/>
                </a:tc>
                <a:extLst>
                  <a:ext uri="{0D108BD9-81ED-4DB2-BD59-A6C34878D82A}">
                    <a16:rowId xmlns:a16="http://schemas.microsoft.com/office/drawing/2014/main" val="3232608168"/>
                  </a:ext>
                </a:extLst>
              </a:tr>
              <a:tr h="777371">
                <a:tc>
                  <a:txBody>
                    <a:bodyPr/>
                    <a:lstStyle/>
                    <a:p>
                      <a:r>
                        <a:rPr lang="en-US" dirty="0"/>
                        <a:t>It improves the robustness of the model at pixel level modifications.</a:t>
                      </a:r>
                      <a:endParaRPr lang="en-IN" dirty="0"/>
                    </a:p>
                  </a:txBody>
                  <a:tcPr/>
                </a:tc>
                <a:tc>
                  <a:txBody>
                    <a:bodyPr/>
                    <a:lstStyle/>
                    <a:p>
                      <a:endParaRPr lang="en-IN" dirty="0"/>
                    </a:p>
                  </a:txBody>
                  <a:tcPr/>
                </a:tc>
                <a:extLst>
                  <a:ext uri="{0D108BD9-81ED-4DB2-BD59-A6C34878D82A}">
                    <a16:rowId xmlns:a16="http://schemas.microsoft.com/office/drawing/2014/main" val="3360545608"/>
                  </a:ext>
                </a:extLst>
              </a:tr>
            </a:tbl>
          </a:graphicData>
        </a:graphic>
      </p:graphicFrame>
    </p:spTree>
    <p:extLst>
      <p:ext uri="{BB962C8B-B14F-4D97-AF65-F5344CB8AC3E}">
        <p14:creationId xmlns:p14="http://schemas.microsoft.com/office/powerpoint/2010/main" val="294720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FF30-283B-B565-9247-F13AA8539786}"/>
              </a:ext>
            </a:extLst>
          </p:cNvPr>
          <p:cNvSpPr>
            <a:spLocks noGrp="1"/>
          </p:cNvSpPr>
          <p:nvPr>
            <p:ph type="title"/>
          </p:nvPr>
        </p:nvSpPr>
        <p:spPr>
          <a:xfrm>
            <a:off x="838200" y="72892"/>
            <a:ext cx="10515600" cy="1325563"/>
          </a:xfrm>
        </p:spPr>
        <p:txBody>
          <a:bodyPr>
            <a:normAutofit/>
          </a:bodyPr>
          <a:lstStyle/>
          <a:p>
            <a:r>
              <a:rPr lang="en-US" sz="2800" dirty="0">
                <a:latin typeface="Times New Roman" panose="02020603050405020304" pitchFamily="18" charset="0"/>
                <a:cs typeface="Times New Roman" panose="02020603050405020304" pitchFamily="18" charset="0"/>
              </a:rPr>
              <a:t>ACTIVATION SUPPRESSION</a:t>
            </a:r>
            <a:endParaRPr lang="en-IN"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1B2443F-E047-4DE1-1ECC-F33D0C862BFB}"/>
              </a:ext>
            </a:extLst>
          </p:cNvPr>
          <p:cNvSpPr>
            <a:spLocks noGrp="1"/>
          </p:cNvSpPr>
          <p:nvPr>
            <p:ph idx="1"/>
          </p:nvPr>
        </p:nvSpPr>
        <p:spPr>
          <a:xfrm>
            <a:off x="838200" y="1121791"/>
            <a:ext cx="10515600" cy="5156462"/>
          </a:xfrm>
        </p:spPr>
        <p:txBody>
          <a:bodyPr>
            <a:noAutofit/>
          </a:bodyPr>
          <a:lstStyle/>
          <a:p>
            <a:r>
              <a:rPr lang="en-US" sz="2400" dirty="0">
                <a:latin typeface="Times New Roman" panose="02020603050405020304" pitchFamily="18" charset="0"/>
                <a:cs typeface="Times New Roman" panose="02020603050405020304" pitchFamily="18" charset="0"/>
              </a:rPr>
              <a:t>Here, the idea is to block the features which the model already learned using a neutral color like gray and also, we can apply additional stylize effect like oil paint, </a:t>
            </a:r>
            <a:r>
              <a:rPr lang="en-US" sz="2400" dirty="0" err="1">
                <a:latin typeface="Times New Roman" panose="02020603050405020304" pitchFamily="18" charset="0"/>
                <a:cs typeface="Times New Roman" panose="02020603050405020304" pitchFamily="18" charset="0"/>
              </a:rPr>
              <a:t>cartoonization</a:t>
            </a:r>
            <a:r>
              <a:rPr lang="en-US" sz="2400" dirty="0">
                <a:latin typeface="Times New Roman" panose="02020603050405020304" pitchFamily="18" charset="0"/>
                <a:cs typeface="Times New Roman" panose="02020603050405020304" pitchFamily="18" charset="0"/>
              </a:rPr>
              <a:t>, etc.</a:t>
            </a:r>
          </a:p>
          <a:p>
            <a:r>
              <a:rPr lang="en-US" sz="2400" dirty="0">
                <a:latin typeface="Times New Roman" panose="02020603050405020304" pitchFamily="18" charset="0"/>
                <a:cs typeface="Times New Roman" panose="02020603050405020304" pitchFamily="18" charset="0"/>
              </a:rPr>
              <a:t>Algorithm:</a:t>
            </a:r>
            <a:endParaRPr lang="en-IN" sz="2400" dirty="0">
              <a:latin typeface="Times New Roman" panose="02020603050405020304" pitchFamily="18" charset="0"/>
              <a:cs typeface="Times New Roman" panose="02020603050405020304" pitchFamily="18" charset="0"/>
            </a:endParaRPr>
          </a:p>
          <a:p>
            <a:pPr marL="0" indent="0">
              <a:lnSpc>
                <a:spcPct val="150000"/>
              </a:lnSpc>
              <a:buNone/>
            </a:pPr>
            <a:r>
              <a:rPr lang="en-IN" sz="2400" dirty="0">
                <a:latin typeface="Times New Roman" panose="02020603050405020304" pitchFamily="18" charset="0"/>
                <a:cs typeface="Times New Roman" panose="02020603050405020304" pitchFamily="18" charset="0"/>
              </a:rPr>
              <a:t>Step 1: Train the base model.</a:t>
            </a:r>
          </a:p>
          <a:p>
            <a:pPr marL="0" indent="0">
              <a:lnSpc>
                <a:spcPct val="150000"/>
              </a:lnSpc>
              <a:buNone/>
            </a:pPr>
            <a:r>
              <a:rPr lang="en-IN" sz="2400" dirty="0">
                <a:latin typeface="Times New Roman" panose="02020603050405020304" pitchFamily="18" charset="0"/>
                <a:cs typeface="Times New Roman" panose="02020603050405020304" pitchFamily="18" charset="0"/>
              </a:rPr>
              <a:t>Step 2: Pass each image from the training dataset and get the activation map. </a:t>
            </a:r>
          </a:p>
          <a:p>
            <a:pPr marL="0" indent="0">
              <a:lnSpc>
                <a:spcPct val="150000"/>
              </a:lnSpc>
              <a:buNone/>
            </a:pPr>
            <a:r>
              <a:rPr lang="en-IN" sz="2400" dirty="0">
                <a:latin typeface="Times New Roman" panose="02020603050405020304" pitchFamily="18" charset="0"/>
                <a:cs typeface="Times New Roman" panose="02020603050405020304" pitchFamily="18" charset="0"/>
              </a:rPr>
              <a:t>Step 3: Find the top n activated regions (optimal value of n = 3-5).</a:t>
            </a:r>
          </a:p>
          <a:p>
            <a:pPr marL="0" indent="0">
              <a:lnSpc>
                <a:spcPct val="150000"/>
              </a:lnSpc>
              <a:buNone/>
            </a:pPr>
            <a:r>
              <a:rPr lang="en-IN" sz="2400" dirty="0">
                <a:latin typeface="Times New Roman" panose="02020603050405020304" pitchFamily="18" charset="0"/>
                <a:cs typeface="Times New Roman" panose="02020603050405020304" pitchFamily="18" charset="0"/>
              </a:rPr>
              <a:t>Step 4: Fill those regions with a circle of a neural </a:t>
            </a:r>
            <a:r>
              <a:rPr lang="en-IN" sz="2400" dirty="0" err="1">
                <a:latin typeface="Times New Roman" panose="02020603050405020304" pitchFamily="18" charset="0"/>
                <a:cs typeface="Times New Roman" panose="02020603050405020304" pitchFamily="18" charset="0"/>
              </a:rPr>
              <a:t>color</a:t>
            </a:r>
            <a:r>
              <a:rPr lang="en-IN" sz="2400" dirty="0">
                <a:latin typeface="Times New Roman" panose="02020603050405020304" pitchFamily="18" charset="0"/>
                <a:cs typeface="Times New Roman" panose="02020603050405020304" pitchFamily="18" charset="0"/>
              </a:rPr>
              <a:t>.</a:t>
            </a:r>
          </a:p>
          <a:p>
            <a:pPr marL="0" indent="0">
              <a:lnSpc>
                <a:spcPct val="150000"/>
              </a:lnSpc>
              <a:buNone/>
            </a:pPr>
            <a:r>
              <a:rPr lang="en-US" sz="2400" dirty="0">
                <a:latin typeface="Times New Roman" panose="02020603050405020304" pitchFamily="18" charset="0"/>
                <a:cs typeface="Times New Roman" panose="02020603050405020304" pitchFamily="18" charset="0"/>
              </a:rPr>
              <a:t>Step 5: Apply a Stylize effect and that model is not remembering any pixel information.</a:t>
            </a:r>
          </a:p>
        </p:txBody>
      </p:sp>
    </p:spTree>
    <p:extLst>
      <p:ext uri="{BB962C8B-B14F-4D97-AF65-F5344CB8AC3E}">
        <p14:creationId xmlns:p14="http://schemas.microsoft.com/office/powerpoint/2010/main" val="743684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2660</Words>
  <Application>Microsoft Office PowerPoint</Application>
  <PresentationFormat>Widescreen</PresentationFormat>
  <Paragraphs>207</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Times New Roman</vt:lpstr>
      <vt:lpstr>Office Theme</vt:lpstr>
      <vt:lpstr>ALL AUGMENTATIONS WHICH WORKED ON</vt:lpstr>
      <vt:lpstr>PowerPoint Presentation</vt:lpstr>
      <vt:lpstr>POOLING LAYERS</vt:lpstr>
      <vt:lpstr>Pooling with 1 pixel shift</vt:lpstr>
      <vt:lpstr>Pixel information</vt:lpstr>
      <vt:lpstr>PowerPoint Presentation</vt:lpstr>
      <vt:lpstr>Flipping with 1 pixel shift</vt:lpstr>
      <vt:lpstr>PowerPoint Presentation</vt:lpstr>
      <vt:lpstr>ACTIVATION SUPPRESSION</vt:lpstr>
      <vt:lpstr>PowerPoint Presentation</vt:lpstr>
      <vt:lpstr>PowerPoint Presentation</vt:lpstr>
      <vt:lpstr>ADAPTIVE COLOR SCHEME</vt:lpstr>
      <vt:lpstr>Adaptive Color scheme</vt:lpstr>
      <vt:lpstr>Adaptive Color scheme</vt:lpstr>
      <vt:lpstr>Adaptive Color scheme</vt:lpstr>
      <vt:lpstr>PowerPoint Presentation</vt:lpstr>
      <vt:lpstr>TILES SHUFFLING</vt:lpstr>
      <vt:lpstr>Tiles shuffling</vt:lpstr>
      <vt:lpstr>PowerPoint Presentation</vt:lpstr>
      <vt:lpstr>Low-level Residual</vt:lpstr>
      <vt:lpstr>PowerPoint Presentation</vt:lpstr>
      <vt:lpstr>PowerPoint Presentation</vt:lpstr>
      <vt:lpstr>PowerPoint Presentation</vt:lpstr>
      <vt:lpstr>PowerPoint Presentation</vt:lpstr>
      <vt:lpstr>PowerPoint Presentation</vt:lpstr>
      <vt:lpstr>PowerPoint Presentation</vt:lpstr>
      <vt:lpstr>Texture Information Encoding</vt:lpstr>
      <vt:lpstr>PowerPoint Presentation</vt:lpstr>
      <vt:lpstr>PowerPoint Presentation</vt:lpstr>
      <vt:lpstr>PowerPoint Presentation</vt:lpstr>
      <vt:lpstr>PowerPoint Presentation</vt:lpstr>
      <vt:lpstr>PowerPoint Presentation</vt:lpstr>
      <vt:lpstr>CONTRASTIVE LEARNING</vt:lpstr>
      <vt:lpstr>PowerPoint Presentation</vt:lpstr>
      <vt:lpstr>PowerPoint Presentation</vt:lpstr>
      <vt:lpstr>PowerPoint Presentation</vt:lpstr>
      <vt:lpstr>TRANSFERABLE MODELS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OWN AUGMENTATIONS</dc:title>
  <dc:creator>Pavan Matcha</dc:creator>
  <cp:lastModifiedBy>Pavan Matcha</cp:lastModifiedBy>
  <cp:revision>64</cp:revision>
  <dcterms:created xsi:type="dcterms:W3CDTF">2023-07-31T11:06:10Z</dcterms:created>
  <dcterms:modified xsi:type="dcterms:W3CDTF">2023-08-05T05:53:59Z</dcterms:modified>
</cp:coreProperties>
</file>